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4" r:id="rId1"/>
  </p:sldMasterIdLst>
  <p:notesMasterIdLst>
    <p:notesMasterId r:id="rId43"/>
  </p:notesMasterIdLst>
  <p:sldIdLst>
    <p:sldId id="259" r:id="rId2"/>
    <p:sldId id="269" r:id="rId3"/>
    <p:sldId id="290" r:id="rId4"/>
    <p:sldId id="306" r:id="rId5"/>
    <p:sldId id="283" r:id="rId6"/>
    <p:sldId id="276" r:id="rId7"/>
    <p:sldId id="275" r:id="rId8"/>
    <p:sldId id="292" r:id="rId9"/>
    <p:sldId id="293" r:id="rId10"/>
    <p:sldId id="270" r:id="rId11"/>
    <p:sldId id="288" r:id="rId12"/>
    <p:sldId id="295" r:id="rId13"/>
    <p:sldId id="300" r:id="rId14"/>
    <p:sldId id="296" r:id="rId15"/>
    <p:sldId id="297" r:id="rId16"/>
    <p:sldId id="298" r:id="rId17"/>
    <p:sldId id="299" r:id="rId18"/>
    <p:sldId id="301" r:id="rId19"/>
    <p:sldId id="294" r:id="rId20"/>
    <p:sldId id="302" r:id="rId21"/>
    <p:sldId id="304" r:id="rId22"/>
    <p:sldId id="303" r:id="rId23"/>
    <p:sldId id="305" r:id="rId24"/>
    <p:sldId id="262" r:id="rId25"/>
    <p:sldId id="264" r:id="rId26"/>
    <p:sldId id="265" r:id="rId27"/>
    <p:sldId id="267" r:id="rId28"/>
    <p:sldId id="268" r:id="rId29"/>
    <p:sldId id="281" r:id="rId30"/>
    <p:sldId id="271" r:id="rId31"/>
    <p:sldId id="280" r:id="rId32"/>
    <p:sldId id="284" r:id="rId33"/>
    <p:sldId id="285" r:id="rId34"/>
    <p:sldId id="286" r:id="rId35"/>
    <p:sldId id="287" r:id="rId36"/>
    <p:sldId id="311" r:id="rId37"/>
    <p:sldId id="261" r:id="rId38"/>
    <p:sldId id="308" r:id="rId39"/>
    <p:sldId id="307" r:id="rId40"/>
    <p:sldId id="309" r:id="rId41"/>
    <p:sldId id="310"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413B36"/>
    <a:srgbClr val="403732"/>
    <a:srgbClr val="80340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8403" autoAdjust="0"/>
  </p:normalViewPr>
  <p:slideViewPr>
    <p:cSldViewPr snapToGrid="0" snapToObjects="1">
      <p:cViewPr varScale="1">
        <p:scale>
          <a:sx n="68" d="100"/>
          <a:sy n="68" d="100"/>
        </p:scale>
        <p:origin x="-2376"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C5224-E7C9-7E44-89EA-DCB9174972C8}" type="datetimeFigureOut">
              <a:rPr lang="en-US" smtClean="0"/>
              <a:pPr/>
              <a:t>8/8/14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1708A8-9C89-084C-B416-24967D273C02}" type="slidenum">
              <a:rPr lang="en-US" smtClean="0"/>
              <a:pPr/>
              <a:t>‹#›</a:t>
            </a:fld>
            <a:endParaRPr lang="en-US"/>
          </a:p>
        </p:txBody>
      </p:sp>
    </p:spTree>
    <p:extLst>
      <p:ext uri="{BB962C8B-B14F-4D97-AF65-F5344CB8AC3E}">
        <p14:creationId xmlns:p14="http://schemas.microsoft.com/office/powerpoint/2010/main" val="28810198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a:t>
            </a:fld>
            <a:endParaRPr lang="en-US"/>
          </a:p>
        </p:txBody>
      </p:sp>
    </p:spTree>
    <p:extLst>
      <p:ext uri="{BB962C8B-B14F-4D97-AF65-F5344CB8AC3E}">
        <p14:creationId xmlns:p14="http://schemas.microsoft.com/office/powerpoint/2010/main" val="1427229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10</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11</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syllabus</a:t>
            </a:r>
            <a:r>
              <a:rPr lang="en-US" baseline="0" dirty="0" smtClean="0"/>
              <a:t> is almost identical to the syllabus that used desktop </a:t>
            </a:r>
            <a:r>
              <a:rPr lang="en-US" baseline="0" dirty="0" err="1" smtClean="0"/>
              <a:t>WebGL</a:t>
            </a:r>
            <a:r>
              <a:rPr lang="en-US" baseline="0" dirty="0" smtClean="0"/>
              <a:t>. Perhaps the biggest difference is that there is more time to discuss input and interaction that with the previous version.</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Minor</a:t>
            </a:r>
            <a:r>
              <a:rPr lang="en-US" baseline="0" dirty="0" smtClean="0"/>
              <a:t> issue arises if you use separate text files for the shaders. Unless you run from a server, some browsers including Chrome see this as a cross origin request and will not read the files as it is a security issue. In practice students simply switched browsers or used a server.</a:t>
            </a:r>
          </a:p>
          <a:p>
            <a:endParaRPr lang="en-US" baseline="0" dirty="0" smtClean="0"/>
          </a:p>
          <a:p>
            <a:r>
              <a:rPr lang="en-US" baseline="0" dirty="0" smtClean="0"/>
              <a:t>Although the interactive widgets such as buttons and sliders are not pretty using the defaults with just JS and HTML, you can add each with a couple of lines of code.</a:t>
            </a:r>
          </a:p>
          <a:p>
            <a:endParaRPr lang="en-US" baseline="0" dirty="0" smtClean="0"/>
          </a:p>
          <a:p>
            <a:r>
              <a:rPr lang="en-US" baseline="0" dirty="0" smtClean="0"/>
              <a:t>Although </a:t>
            </a:r>
            <a:r>
              <a:rPr lang="en-US" baseline="0" dirty="0" err="1" smtClean="0"/>
              <a:t>three.js</a:t>
            </a:r>
            <a:r>
              <a:rPr lang="en-US" baseline="0" dirty="0" smtClean="0"/>
              <a:t> (see Eric Haines’ </a:t>
            </a:r>
            <a:r>
              <a:rPr lang="en-US" baseline="0" dirty="0" err="1" smtClean="0"/>
              <a:t>Udacity</a:t>
            </a:r>
            <a:r>
              <a:rPr lang="en-US" baseline="0" dirty="0" smtClean="0"/>
              <a:t> course) is very powerful and contains some tremendous sophistication, it is a scene graph API so avoids much of what we want to teach in a computer graphics course, either an introductory one or one that stresses advanced rendering or real-time graphics.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Figures</a:t>
            </a:r>
            <a:r>
              <a:rPr lang="en-US" baseline="0" dirty="0" smtClean="0"/>
              <a:t> are from my assignment page.</a:t>
            </a:r>
          </a:p>
          <a:p>
            <a:endParaRPr lang="en-US" baseline="0" dirty="0" smtClean="0"/>
          </a:p>
          <a:p>
            <a:r>
              <a:rPr lang="en-US" baseline="0" dirty="0" smtClean="0"/>
              <a:t>I introduced recursive subdivision to generate the tessellated triangle. Subdivision was used in a number of other places in the course such as for generating fractals and rendering curves and surfaces.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this point in the course, we had yet to cover lighting in detail </a:t>
            </a:r>
            <a:r>
              <a:rPr lang="en-US" baseline="0" dirty="0" smtClean="0"/>
              <a:t> so students had to be clever to render their objects so they looked three-dimensional. Some students added a database aspect so objects could be exported or recalled and reedited.</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Students had</a:t>
            </a:r>
            <a:r>
              <a:rPr lang="en-US" baseline="0" dirty="0" smtClean="0"/>
              <a:t> to first build a maze using a graph traversal strategy.</a:t>
            </a:r>
          </a:p>
          <a:p>
            <a:endParaRPr lang="en-US" baseline="0" dirty="0" smtClean="0"/>
          </a:p>
          <a:p>
            <a:r>
              <a:rPr lang="en-US" baseline="0" dirty="0" smtClean="0"/>
              <a:t>The required view was from inside of the maze and the user had to navigate through it without a view as above which was an optional add-on. Students were able to use lighting and/or texture mapping on the walls.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Above</a:t>
            </a:r>
            <a:r>
              <a:rPr lang="en-US" baseline="0" dirty="0" smtClean="0"/>
              <a:t> shows a sphere minus a cylinder.</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calculations were all done in the fragment shader. Once a display was completed, the vertices moved randomly and diagram recomputed.</a:t>
            </a:r>
          </a:p>
          <a:p>
            <a:endParaRPr lang="en-US" baseline="0" dirty="0" smtClean="0"/>
          </a:p>
          <a:p>
            <a:r>
              <a:rPr lang="en-US" baseline="0" dirty="0" smtClean="0"/>
              <a:t>Other projects included:</a:t>
            </a:r>
          </a:p>
          <a:p>
            <a:endParaRPr lang="en-US" baseline="0" dirty="0" smtClean="0"/>
          </a:p>
          <a:p>
            <a:r>
              <a:rPr lang="en-US" baseline="0" dirty="0" smtClean="0"/>
              <a:t>An </a:t>
            </a:r>
            <a:r>
              <a:rPr lang="en-US" baseline="0" dirty="0" err="1" smtClean="0"/>
              <a:t>n</a:t>
            </a:r>
            <a:r>
              <a:rPr lang="en-US" baseline="0" dirty="0" smtClean="0"/>
              <a:t> </a:t>
            </a:r>
            <a:r>
              <a:rPr lang="en-US" baseline="0" dirty="0" err="1" smtClean="0"/>
              <a:t>x</a:t>
            </a:r>
            <a:r>
              <a:rPr lang="en-US" baseline="0" dirty="0" smtClean="0"/>
              <a:t> </a:t>
            </a:r>
            <a:r>
              <a:rPr lang="en-US" baseline="0" dirty="0" err="1" smtClean="0"/>
              <a:t>n</a:t>
            </a:r>
            <a:r>
              <a:rPr lang="en-US" baseline="0" dirty="0" smtClean="0"/>
              <a:t> interactive Rubik’s cube</a:t>
            </a:r>
          </a:p>
          <a:p>
            <a:r>
              <a:rPr lang="en-US" baseline="0" dirty="0" smtClean="0"/>
              <a:t>Ray marching</a:t>
            </a:r>
          </a:p>
          <a:p>
            <a:r>
              <a:rPr lang="en-US" baseline="0" dirty="0" smtClean="0"/>
              <a:t>Interactive games</a:t>
            </a:r>
          </a:p>
          <a:p>
            <a:r>
              <a:rPr lang="en-US" baseline="0" dirty="0" smtClean="0"/>
              <a:t>Interactive function display programs that parsed expressions for functions and displayed them in 2 or 3D.</a:t>
            </a:r>
          </a:p>
          <a:p>
            <a:endParaRPr lang="en-US" baseline="0" dirty="0" smtClean="0"/>
          </a:p>
          <a:p>
            <a:r>
              <a:rPr lang="en-US" baseline="0" dirty="0" smtClean="0"/>
              <a:t>A couple of projects used </a:t>
            </a:r>
            <a:r>
              <a:rPr lang="en-US" baseline="0" dirty="0" err="1" smtClean="0"/>
              <a:t>three.js</a:t>
            </a:r>
            <a:r>
              <a:rPr lang="en-US" baseline="0" dirty="0" smtClean="0"/>
              <a:t>. These were not my favorites as the students had to spend a lot of their time learning another API and their projects seemed to have as much code as if they had just stuck with only </a:t>
            </a:r>
            <a:r>
              <a:rPr lang="en-US" baseline="0" dirty="0" err="1" smtClean="0"/>
              <a:t>WebGL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see:</a:t>
            </a:r>
          </a:p>
          <a:p>
            <a:endParaRPr lang="en-US" dirty="0" smtClean="0"/>
          </a:p>
          <a:p>
            <a:pPr marL="171450" indent="-171450">
              <a:buFont typeface="Arial"/>
              <a:buChar char="•"/>
            </a:pPr>
            <a:r>
              <a:rPr lang="en-US" dirty="0" smtClean="0"/>
              <a:t>“WebGL for OpenGL Developers” in OpenGL Insights by Patrick Cozzi and Scott Hunter.  2012. http://</a:t>
            </a:r>
            <a:r>
              <a:rPr lang="en-US" dirty="0" err="1" smtClean="0"/>
              <a:t>openglinsights.com</a:t>
            </a:r>
            <a:r>
              <a:rPr lang="en-US" dirty="0" smtClean="0"/>
              <a:t>/</a:t>
            </a:r>
          </a:p>
          <a:p>
            <a:pPr marL="171450" indent="-171450">
              <a:buFont typeface="Arial"/>
              <a:buChar char="•"/>
            </a:pPr>
            <a:r>
              <a:rPr lang="en-US" dirty="0" smtClean="0"/>
              <a:t>“An Introduction to JavaScript for Sophisticated Programmers” by Morgan McGuire. 2014. http://casual-</a:t>
            </a:r>
            <a:r>
              <a:rPr lang="en-US" dirty="0" err="1" smtClean="0"/>
              <a:t>effects.blogspot.com</a:t>
            </a:r>
            <a:r>
              <a:rPr lang="en-US" dirty="0" smtClean="0"/>
              <a:t>/2014/01/an-introduction-to-</a:t>
            </a:r>
            <a:r>
              <a:rPr lang="en-US" dirty="0" err="1" smtClean="0"/>
              <a:t>javascript</a:t>
            </a:r>
            <a:r>
              <a:rPr lang="en-US" dirty="0" smtClean="0"/>
              <a:t>-</a:t>
            </a:r>
            <a:r>
              <a:rPr lang="en-US" dirty="0" err="1" smtClean="0"/>
              <a:t>for.html</a:t>
            </a:r>
            <a:endParaRPr lang="en-US" dirty="0" smtClean="0"/>
          </a:p>
          <a:p>
            <a:pPr marL="171450" indent="-171450">
              <a:buFont typeface="Arial"/>
              <a:buChar char="•"/>
            </a:pPr>
            <a:r>
              <a:rPr lang="en-US" dirty="0" smtClean="0"/>
              <a:t>“JavaScript: The Good Parts” by Douglas </a:t>
            </a:r>
            <a:r>
              <a:rPr lang="en-US" dirty="0" err="1" smtClean="0"/>
              <a:t>Crockford</a:t>
            </a:r>
            <a:r>
              <a:rPr lang="en-US" dirty="0" smtClean="0"/>
              <a:t>.  2008. http://</a:t>
            </a:r>
            <a:r>
              <a:rPr lang="en-US" dirty="0" err="1" smtClean="0"/>
              <a:t>shop.oreilly.com</a:t>
            </a:r>
            <a:r>
              <a:rPr lang="en-US" dirty="0" smtClean="0"/>
              <a:t>/product/9780596517748.do</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19</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a:t>
            </a:fld>
            <a:endParaRPr lang="en-US"/>
          </a:p>
        </p:txBody>
      </p:sp>
    </p:spTree>
    <p:extLst>
      <p:ext uri="{BB962C8B-B14F-4D97-AF65-F5344CB8AC3E}">
        <p14:creationId xmlns:p14="http://schemas.microsoft.com/office/powerpoint/2010/main" val="903655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20</a:t>
            </a:fld>
            <a:endParaRPr lang="en-US"/>
          </a:p>
        </p:txBody>
      </p:sp>
    </p:spTree>
    <p:extLst>
      <p:ext uri="{BB962C8B-B14F-4D97-AF65-F5344CB8AC3E}">
        <p14:creationId xmlns:p14="http://schemas.microsoft.com/office/powerpoint/2010/main" val="123847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21</a:t>
            </a:fld>
            <a:endParaRPr lang="en-US"/>
          </a:p>
        </p:txBody>
      </p:sp>
    </p:spTree>
    <p:extLst>
      <p:ext uri="{BB962C8B-B14F-4D97-AF65-F5344CB8AC3E}">
        <p14:creationId xmlns:p14="http://schemas.microsoft.com/office/powerpoint/2010/main" val="2606201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22</a:t>
            </a:fld>
            <a:endParaRPr lang="en-US"/>
          </a:p>
        </p:txBody>
      </p:sp>
    </p:spTree>
    <p:extLst>
      <p:ext uri="{BB962C8B-B14F-4D97-AF65-F5344CB8AC3E}">
        <p14:creationId xmlns:p14="http://schemas.microsoft.com/office/powerpoint/2010/main" val="42639527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student work:</a:t>
            </a:r>
          </a:p>
          <a:p>
            <a:endParaRPr lang="en-US" dirty="0" smtClean="0"/>
          </a:p>
          <a:p>
            <a:r>
              <a:rPr lang="en-US" b="1" dirty="0" smtClean="0"/>
              <a:t>CIS 565</a:t>
            </a:r>
          </a:p>
          <a:p>
            <a:endParaRPr lang="en-US" dirty="0" smtClean="0"/>
          </a:p>
          <a:p>
            <a:r>
              <a:rPr lang="en-US" dirty="0" smtClean="0"/>
              <a:t>Fall 2013: http://cis565-fall-2013.github.io/</a:t>
            </a:r>
            <a:r>
              <a:rPr lang="en-US" dirty="0" err="1" smtClean="0"/>
              <a:t>studentwork.html</a:t>
            </a:r>
            <a:endParaRPr lang="en-US" dirty="0" smtClean="0"/>
          </a:p>
          <a:p>
            <a:r>
              <a:rPr lang="en-US" dirty="0" smtClean="0"/>
              <a:t>Fall 2012: http://cis565-fall-2012.github.io/</a:t>
            </a:r>
            <a:r>
              <a:rPr lang="en-US" dirty="0" err="1" smtClean="0"/>
              <a:t>studentwork.html</a:t>
            </a:r>
            <a:endParaRPr lang="en-US" dirty="0" smtClean="0"/>
          </a:p>
          <a:p>
            <a:r>
              <a:rPr lang="en-US" dirty="0" smtClean="0"/>
              <a:t>Spring 2012: http://cis565-spring-2012.github.io/</a:t>
            </a:r>
            <a:r>
              <a:rPr lang="en-US" dirty="0" err="1" smtClean="0"/>
              <a:t>studentwork.html</a:t>
            </a:r>
            <a:endParaRPr lang="en-US" dirty="0" smtClean="0"/>
          </a:p>
          <a:p>
            <a:r>
              <a:rPr lang="en-US" dirty="0" smtClean="0"/>
              <a:t>Spring 2011: http://</a:t>
            </a:r>
            <a:r>
              <a:rPr lang="en-US" dirty="0" err="1" smtClean="0"/>
              <a:t>www.seas.upenn.edu</a:t>
            </a:r>
            <a:r>
              <a:rPr lang="en-US" dirty="0" smtClean="0"/>
              <a:t>/~cis565/StudentWork-2011S.htm</a:t>
            </a:r>
          </a:p>
          <a:p>
            <a:endParaRPr lang="en-US" dirty="0" smtClean="0"/>
          </a:p>
          <a:p>
            <a:r>
              <a:rPr lang="en-US" b="1" dirty="0" smtClean="0"/>
              <a:t>CIS 700</a:t>
            </a:r>
          </a:p>
          <a:p>
            <a:endParaRPr lang="en-US" dirty="0" smtClean="0"/>
          </a:p>
          <a:p>
            <a:r>
              <a:rPr lang="en-US" dirty="0" smtClean="0"/>
              <a:t>Spring 2014: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24</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iamnop.com</a:t>
            </a:r>
            <a:r>
              <a:rPr lang="en-US" dirty="0" smtClean="0"/>
              <a:t>/</a:t>
            </a:r>
            <a:r>
              <a:rPr lang="en-US" dirty="0" err="1" smtClean="0"/>
              <a:t>raymarch</a:t>
            </a:r>
            <a:r>
              <a:rPr lang="en-US" dirty="0" smtClean="0"/>
              <a:t>/</a:t>
            </a:r>
          </a:p>
          <a:p>
            <a:r>
              <a:rPr lang="en-US" dirty="0" smtClean="0"/>
              <a:t>Blog: http://</a:t>
            </a:r>
            <a:r>
              <a:rPr lang="en-US" dirty="0" err="1" smtClean="0"/>
              <a:t>nopjia.blogspot.com</a:t>
            </a:r>
            <a:r>
              <a:rPr lang="en-US" dirty="0" smtClean="0"/>
              <a:t>/2012/04/final-</a:t>
            </a:r>
            <a:r>
              <a:rPr lang="en-US" dirty="0" err="1" smtClean="0"/>
              <a:t>deliverables.html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25</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glsl.heroku.com</a:t>
            </a:r>
            <a:r>
              <a:rPr lang="en-US" dirty="0" smtClean="0"/>
              <a:t>/e#2306.2</a:t>
            </a:r>
          </a:p>
          <a:p>
            <a:r>
              <a:rPr lang="en-US" dirty="0" smtClean="0"/>
              <a:t>Blog: http://y-</a:t>
            </a:r>
            <a:r>
              <a:rPr lang="en-US" dirty="0" err="1" smtClean="0"/>
              <a:t>alice.blogspot.com</a:t>
            </a:r>
            <a:r>
              <a:rPr lang="en-US" dirty="0" smtClean="0"/>
              <a:t>/2012/04/final-</a:t>
            </a:r>
            <a:r>
              <a:rPr lang="en-US" dirty="0" err="1" smtClean="0"/>
              <a:t>submission.html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26</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http://wuhao1117.github.io/WebGL-Ocean-FFT/</a:t>
            </a:r>
          </a:p>
          <a:p>
            <a:r>
              <a:rPr lang="en-US" dirty="0" smtClean="0"/>
              <a:t>Info:</a:t>
            </a:r>
            <a:r>
              <a:rPr lang="en-US" baseline="0" dirty="0" smtClean="0"/>
              <a:t> http://</a:t>
            </a:r>
            <a:r>
              <a:rPr lang="en-US" baseline="0" dirty="0" err="1" smtClean="0"/>
              <a:t>www.wuhao.co</a:t>
            </a:r>
            <a:r>
              <a:rPr lang="en-US" baseline="0" dirty="0" smtClean="0"/>
              <a:t>/</a:t>
            </a:r>
            <a:r>
              <a:rPr lang="en-US" baseline="0" dirty="0" err="1" smtClean="0"/>
              <a:t>webgl-fft-</a:t>
            </a:r>
            <a:r>
              <a:rPr lang="en-US" baseline="0" dirty="0" err="1" smtClean="0"/>
              <a:t>ocean.html</a:t>
            </a:r>
            <a:endParaRPr lang="en-US" baseline="0"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27</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sijietian.com</a:t>
            </a:r>
            <a:r>
              <a:rPr lang="en-US" dirty="0" smtClean="0"/>
              <a:t>/WebGL/</a:t>
            </a:r>
            <a:r>
              <a:rPr lang="en-US" dirty="0" err="1" smtClean="0"/>
              <a:t>deferredshading</a:t>
            </a:r>
            <a:r>
              <a:rPr lang="en-US" dirty="0" smtClean="0"/>
              <a:t>/</a:t>
            </a:r>
            <a:r>
              <a:rPr lang="en-US" dirty="0" err="1" smtClean="0"/>
              <a:t>index.html</a:t>
            </a:r>
            <a:endParaRPr lang="en-US" dirty="0" smtClean="0"/>
          </a:p>
          <a:p>
            <a:r>
              <a:rPr lang="en-US" dirty="0" smtClean="0"/>
              <a:t>Article: https://</a:t>
            </a:r>
            <a:r>
              <a:rPr lang="en-US" dirty="0" err="1" smtClean="0"/>
              <a:t>hacks.mozilla.org</a:t>
            </a:r>
            <a:r>
              <a:rPr lang="en-US" dirty="0" smtClean="0"/>
              <a:t>/2014/01/</a:t>
            </a:r>
            <a:r>
              <a:rPr lang="en-US" dirty="0" err="1" smtClean="0"/>
              <a:t>webgl</a:t>
            </a:r>
            <a:r>
              <a:rPr lang="en-US" dirty="0" smtClean="0"/>
              <a:t>-deferred-shading/</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28</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Sec3 engine: http://</a:t>
            </a:r>
            <a:r>
              <a:rPr lang="en-US" dirty="0" err="1" smtClean="0"/>
              <a:t>www.noahbenjaminlyons.com</a:t>
            </a:r>
            <a:r>
              <a:rPr lang="en-US" dirty="0" smtClean="0"/>
              <a:t>/sec3/</a:t>
            </a:r>
          </a:p>
          <a:p>
            <a:r>
              <a:rPr lang="en-US" dirty="0" smtClean="0"/>
              <a:t>Demo: http://alexmiller12.github.io/WebGL-Fluids/</a:t>
            </a:r>
          </a:p>
          <a:p>
            <a:r>
              <a:rPr lang="en-US" dirty="0" smtClean="0"/>
              <a:t>Slides: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endParaRPr lang="en-US" dirty="0" smtClean="0"/>
          </a:p>
          <a:p>
            <a:r>
              <a:rPr lang="en-US" dirty="0" smtClean="0"/>
              <a:t>SPH using density and pressure.</a:t>
            </a:r>
          </a:p>
          <a:p>
            <a:endParaRPr lang="en-US" dirty="0" smtClean="0"/>
          </a:p>
          <a:p>
            <a:r>
              <a:rPr lang="en-US" dirty="0" smtClean="0"/>
              <a:t>Alex and Noah also implemented:</a:t>
            </a:r>
          </a:p>
          <a:p>
            <a:pPr marL="171450" indent="-171450">
              <a:buFont typeface="Arial"/>
              <a:buChar char="•"/>
            </a:pPr>
            <a:r>
              <a:rPr lang="en-US" dirty="0" smtClean="0"/>
              <a:t>GPU-accelerated particle system with self-shadowing and order-independent transparency</a:t>
            </a:r>
          </a:p>
          <a:p>
            <a:pPr marL="171450" indent="-171450">
              <a:buFont typeface="Arial"/>
              <a:buChar char="•"/>
            </a:pPr>
            <a:r>
              <a:rPr lang="en-US" dirty="0" smtClean="0"/>
              <a:t>Cascaded shadow maps with percentage closer filtering</a:t>
            </a:r>
          </a:p>
          <a:p>
            <a:pPr marL="171450" indent="-171450">
              <a:buFont typeface="Arial"/>
              <a:buChar char="•"/>
            </a:pPr>
            <a:r>
              <a:rPr lang="en-US" dirty="0" smtClean="0"/>
              <a:t>Depth of field with smoothed foreground edges and variable width blur</a:t>
            </a:r>
          </a:p>
          <a:p>
            <a:pPr marL="171450" indent="-171450">
              <a:buFont typeface="Arial"/>
              <a:buChar char="•"/>
            </a:pPr>
            <a:r>
              <a:rPr lang="en-US" dirty="0" smtClean="0"/>
              <a:t>Forward and deferred shading</a:t>
            </a:r>
          </a:p>
          <a:p>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29</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a:t>
            </a:fld>
            <a:endParaRPr lang="en-US"/>
          </a:p>
        </p:txBody>
      </p:sp>
    </p:spTree>
    <p:extLst>
      <p:ext uri="{BB962C8B-B14F-4D97-AF65-F5344CB8AC3E}">
        <p14:creationId xmlns:p14="http://schemas.microsoft.com/office/powerpoint/2010/main" val="2784428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30</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Shadertoy</a:t>
            </a:r>
            <a:endParaRPr lang="en-US" b="1"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https://</a:t>
            </a:r>
            <a:r>
              <a:rPr lang="en-US" dirty="0" err="1" smtClean="0"/>
              <a:t>www.shadertoy.com</a:t>
            </a:r>
            <a:endParaRPr lang="en-US" dirty="0" smtClean="0"/>
          </a:p>
          <a:p>
            <a:pPr marL="171450" indent="-171450">
              <a:buFont typeface="Arial"/>
              <a:buChar char="•"/>
            </a:pPr>
            <a:r>
              <a:rPr lang="en-US" dirty="0" smtClean="0"/>
              <a:t>Great for class </a:t>
            </a:r>
            <a:r>
              <a:rPr lang="en-US" dirty="0" err="1" smtClean="0"/>
              <a:t>hackathons</a:t>
            </a:r>
            <a:endParaRPr lang="en-US" dirty="0" smtClean="0"/>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a:t>
            </a:r>
            <a:r>
              <a:rPr lang="en-US" dirty="0" err="1" smtClean="0"/>
              <a:t>Hackathons</a:t>
            </a:r>
            <a:r>
              <a:rPr lang="en-US" dirty="0" smtClean="0"/>
              <a:t> in the classroom” by Patrick Cozzi.</a:t>
            </a:r>
            <a:r>
              <a:rPr lang="en-US" baseline="0" dirty="0" smtClean="0"/>
              <a:t>  2012.  </a:t>
            </a:r>
            <a:r>
              <a:rPr lang="en-US" dirty="0" smtClean="0"/>
              <a:t>http://</a:t>
            </a:r>
            <a:r>
              <a:rPr lang="en-US" dirty="0" err="1" smtClean="0"/>
              <a:t>blog.virtualglobebook.com</a:t>
            </a:r>
            <a:r>
              <a:rPr lang="en-US" dirty="0" smtClean="0"/>
              <a:t>/2012/12/</a:t>
            </a:r>
            <a:r>
              <a:rPr lang="en-US" dirty="0" err="1" smtClean="0"/>
              <a:t>hackathons</a:t>
            </a:r>
            <a:r>
              <a:rPr lang="en-US" dirty="0" smtClean="0"/>
              <a:t>-in-</a:t>
            </a:r>
            <a:r>
              <a:rPr lang="en-US" dirty="0" err="1" smtClean="0"/>
              <a:t>classroom.html</a:t>
            </a:r>
            <a:endParaRPr lang="en-US" dirty="0" smtClean="0"/>
          </a:p>
          <a:p>
            <a:pPr marL="171450" indent="-171450">
              <a:buFont typeface="Arial"/>
              <a:buChar char="•"/>
            </a:pPr>
            <a:r>
              <a:rPr lang="en-US" dirty="0" smtClean="0"/>
              <a:t>Great for ray marching distance functions</a:t>
            </a:r>
          </a:p>
          <a:p>
            <a:pPr marL="628650" lvl="1" indent="-171450">
              <a:buFont typeface="Arial"/>
              <a:buChar char="•"/>
            </a:pPr>
            <a:r>
              <a:rPr lang="en-US" dirty="0" smtClean="0"/>
              <a:t>“Rendering Worlds with Two Triangles</a:t>
            </a:r>
            <a:r>
              <a:rPr lang="en-US" baseline="0" dirty="0" smtClean="0"/>
              <a:t> </a:t>
            </a:r>
            <a:r>
              <a:rPr lang="en-US" dirty="0" smtClean="0"/>
              <a:t>with </a:t>
            </a:r>
            <a:r>
              <a:rPr lang="en-US" dirty="0" err="1" smtClean="0"/>
              <a:t>raytracing</a:t>
            </a:r>
            <a:r>
              <a:rPr lang="en-US" dirty="0" smtClean="0"/>
              <a:t> on the GPU</a:t>
            </a:r>
            <a:r>
              <a:rPr lang="en-US" baseline="0" dirty="0" smtClean="0"/>
              <a:t> </a:t>
            </a:r>
            <a:r>
              <a:rPr lang="en-US" dirty="0" smtClean="0"/>
              <a:t>in 4096 bytes” by </a:t>
            </a:r>
            <a:r>
              <a:rPr lang="en-US" dirty="0" err="1" smtClean="0"/>
              <a:t>Iñigo</a:t>
            </a:r>
            <a:r>
              <a:rPr lang="en-US" dirty="0" smtClean="0"/>
              <a:t> </a:t>
            </a:r>
            <a:r>
              <a:rPr lang="en-US" dirty="0" err="1" smtClean="0"/>
              <a:t>Quilez</a:t>
            </a:r>
            <a:r>
              <a:rPr lang="en-US" dirty="0" smtClean="0"/>
              <a:t>.</a:t>
            </a:r>
            <a:r>
              <a:rPr lang="en-US" baseline="0" dirty="0" smtClean="0"/>
              <a:t>  </a:t>
            </a:r>
            <a:r>
              <a:rPr lang="en-US" dirty="0" smtClean="0"/>
              <a:t>2008.</a:t>
            </a:r>
            <a:r>
              <a:rPr lang="en-US" baseline="0" dirty="0" smtClean="0"/>
              <a:t>  </a:t>
            </a:r>
            <a:r>
              <a:rPr lang="en-US" dirty="0" smtClean="0"/>
              <a:t>http://</a:t>
            </a:r>
            <a:r>
              <a:rPr lang="en-US" dirty="0" err="1" smtClean="0"/>
              <a:t>www.iquilezles.org</a:t>
            </a:r>
            <a:r>
              <a:rPr lang="en-US" dirty="0" smtClean="0"/>
              <a:t>/www/material/nvscene2008/</a:t>
            </a:r>
            <a:r>
              <a:rPr lang="en-US" dirty="0" err="1" smtClean="0"/>
              <a:t>rwwtt.pdf</a:t>
            </a:r>
            <a:endParaRPr lang="en-US" dirty="0" smtClean="0"/>
          </a:p>
          <a:p>
            <a:pPr marL="1085850" lvl="2" indent="-171450">
              <a:buFont typeface="Arial"/>
              <a:buChar char="•"/>
            </a:pPr>
            <a:r>
              <a:rPr lang="en-US" dirty="0" smtClean="0"/>
              <a:t>Slides 23-29</a:t>
            </a:r>
            <a:r>
              <a:rPr lang="en-US" baseline="0" dirty="0" smtClean="0"/>
              <a:t> in particular</a:t>
            </a:r>
          </a:p>
          <a:p>
            <a:pPr marL="628650" lvl="1" indent="-171450">
              <a:buFont typeface="Arial"/>
              <a:buChar char="•"/>
            </a:pPr>
            <a:r>
              <a:rPr lang="en-US" baseline="0" dirty="0" smtClean="0"/>
              <a:t>“Modeling with distance functions” by </a:t>
            </a:r>
            <a:r>
              <a:rPr lang="en-US" dirty="0" err="1" smtClean="0"/>
              <a:t>Iñigo</a:t>
            </a:r>
            <a:r>
              <a:rPr lang="en-US" dirty="0" smtClean="0"/>
              <a:t> </a:t>
            </a:r>
            <a:r>
              <a:rPr lang="en-US" dirty="0" err="1" smtClean="0"/>
              <a:t>Quilez</a:t>
            </a:r>
            <a:r>
              <a:rPr lang="en-US" dirty="0" smtClean="0"/>
              <a:t>.  2008. http://</a:t>
            </a:r>
            <a:r>
              <a:rPr lang="en-US" dirty="0" err="1" smtClean="0"/>
              <a:t>iquilezles.org</a:t>
            </a:r>
            <a:r>
              <a:rPr lang="en-US" dirty="0" smtClean="0"/>
              <a:t>/www/articles/</a:t>
            </a:r>
            <a:r>
              <a:rPr lang="en-US" dirty="0" err="1" smtClean="0"/>
              <a:t>distfunctions</a:t>
            </a:r>
            <a:r>
              <a:rPr lang="en-US" dirty="0" smtClean="0"/>
              <a:t>/</a:t>
            </a:r>
            <a:r>
              <a:rPr lang="en-US" dirty="0" err="1" smtClean="0"/>
              <a:t>distfunctions.htm</a:t>
            </a:r>
            <a:endParaRPr lang="en-US" dirty="0" smtClean="0"/>
          </a:p>
          <a:p>
            <a:pPr marL="0" indent="0">
              <a:buFont typeface="Arial"/>
              <a:buNone/>
            </a:pPr>
            <a:endParaRPr lang="en-US" dirty="0" smtClean="0"/>
          </a:p>
          <a:p>
            <a:pPr marL="0" indent="0">
              <a:buFont typeface="Arial"/>
              <a:buNone/>
            </a:pPr>
            <a:r>
              <a:rPr lang="en-US" b="1" dirty="0" smtClean="0"/>
              <a:t>GLSL Sandbox</a:t>
            </a:r>
          </a:p>
          <a:p>
            <a:pPr marL="171450" indent="-171450">
              <a:buFont typeface="Arial"/>
              <a:buChar char="•"/>
            </a:pPr>
            <a:r>
              <a:rPr lang="en-US" baseline="0" dirty="0" smtClean="0"/>
              <a:t>http://</a:t>
            </a:r>
            <a:r>
              <a:rPr lang="en-US" baseline="0" dirty="0" err="1" smtClean="0"/>
              <a:t>glsl.heroku.com</a:t>
            </a:r>
            <a:r>
              <a:rPr lang="en-US" baseline="0" dirty="0" smtClean="0"/>
              <a:t>/</a:t>
            </a:r>
          </a:p>
          <a:p>
            <a:pPr marL="171450" indent="-171450">
              <a:buFont typeface="Arial"/>
              <a:buChar char="•"/>
            </a:pPr>
            <a:r>
              <a:rPr lang="en-US" baseline="0" dirty="0" smtClean="0"/>
              <a:t>Older than </a:t>
            </a:r>
            <a:r>
              <a:rPr lang="en-US" baseline="0" dirty="0" err="1" smtClean="0"/>
              <a:t>Shadertoy</a:t>
            </a:r>
            <a:r>
              <a:rPr lang="en-US" baseline="0" dirty="0" smtClean="0"/>
              <a:t> but allows reading the previous frame’s </a:t>
            </a:r>
            <a:r>
              <a:rPr lang="en-US" baseline="0" dirty="0" err="1" smtClean="0"/>
              <a:t>backbuffer</a:t>
            </a:r>
            <a:r>
              <a:rPr lang="en-US" baseline="0" dirty="0" smtClean="0"/>
              <a:t>, for example, for implementing cellular automata.</a:t>
            </a:r>
            <a:endParaRPr lang="en-US" dirty="0" smtClean="0"/>
          </a:p>
        </p:txBody>
      </p:sp>
      <p:sp>
        <p:nvSpPr>
          <p:cNvPr id="4" name="Slide Number Placeholder 3"/>
          <p:cNvSpPr>
            <a:spLocks noGrp="1"/>
          </p:cNvSpPr>
          <p:nvPr>
            <p:ph type="sldNum" sz="quarter" idx="10"/>
          </p:nvPr>
        </p:nvSpPr>
        <p:spPr/>
        <p:txBody>
          <a:bodyPr/>
          <a:lstStyle/>
          <a:p>
            <a:fld id="{071708A8-9C89-084C-B416-24967D273C02}" type="slidenum">
              <a:rPr lang="en-US" smtClean="0"/>
              <a:pPr/>
              <a:t>31</a:t>
            </a:fld>
            <a:endParaRPr lang="en-US"/>
          </a:p>
        </p:txBody>
      </p:sp>
    </p:spTree>
    <p:extLst>
      <p:ext uri="{BB962C8B-B14F-4D97-AF65-F5344CB8AC3E}">
        <p14:creationId xmlns:p14="http://schemas.microsoft.com/office/powerpoint/2010/main" val="22194515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Report</a:t>
            </a:r>
          </a:p>
          <a:p>
            <a:pPr marL="171450" indent="-171450">
              <a:buFontTx/>
              <a:buChar char="•"/>
            </a:pPr>
            <a:r>
              <a:rPr lang="en-US" dirty="0" smtClean="0"/>
              <a:t>See system-dependent values and extensions</a:t>
            </a:r>
          </a:p>
          <a:p>
            <a:pPr marL="171450" indent="-171450">
              <a:buFontTx/>
              <a:buChar char="•"/>
            </a:pPr>
            <a:r>
              <a:rPr lang="en-US" dirty="0" smtClean="0"/>
              <a:t>App:  http://</a:t>
            </a:r>
            <a:r>
              <a:rPr lang="en-US" dirty="0" err="1" smtClean="0"/>
              <a:t>webglreport.com</a:t>
            </a:r>
            <a:r>
              <a:rPr lang="en-US" dirty="0" smtClean="0"/>
              <a:t>/</a:t>
            </a:r>
          </a:p>
          <a:p>
            <a:endParaRPr lang="en-US" dirty="0" smtClean="0"/>
          </a:p>
          <a:p>
            <a:r>
              <a:rPr lang="en-US" b="1" dirty="0" smtClean="0"/>
              <a:t>WebGL Stats</a:t>
            </a:r>
          </a:p>
          <a:p>
            <a:pPr marL="171450" indent="-171450">
              <a:buFontTx/>
              <a:buChar char="•"/>
            </a:pPr>
            <a:r>
              <a:rPr lang="en-US" dirty="0" smtClean="0"/>
              <a:t>App: http://</a:t>
            </a:r>
            <a:r>
              <a:rPr lang="en-US" dirty="0" err="1" smtClean="0"/>
              <a:t>webglstats.com</a:t>
            </a:r>
            <a:r>
              <a:rPr lang="en-US" dirty="0" smtClean="0"/>
              <a:t>/</a:t>
            </a:r>
          </a:p>
          <a:p>
            <a:pPr marL="171450" indent="-171450">
              <a:buFontTx/>
              <a:buChar char="•"/>
            </a:pPr>
            <a:r>
              <a:rPr lang="en-US" dirty="0" smtClean="0"/>
              <a:t>Info: http://</a:t>
            </a:r>
            <a:r>
              <a:rPr lang="en-US" dirty="0" err="1" smtClean="0"/>
              <a:t>codeflow.org</a:t>
            </a:r>
            <a:r>
              <a:rPr lang="en-US" dirty="0" smtClean="0"/>
              <a:t>/entries/2014/</a:t>
            </a:r>
            <a:r>
              <a:rPr lang="en-US" dirty="0" err="1" smtClean="0"/>
              <a:t>feb</a:t>
            </a:r>
            <a:r>
              <a:rPr lang="en-US" dirty="0" smtClean="0"/>
              <a:t>/04/webgl-stats-version-2/</a:t>
            </a:r>
          </a:p>
          <a:p>
            <a:endParaRPr lang="en-US" dirty="0" smtClean="0"/>
          </a:p>
          <a:p>
            <a:r>
              <a:rPr lang="en-US" b="1" dirty="0" smtClean="0"/>
              <a:t>WebGL</a:t>
            </a:r>
            <a:r>
              <a:rPr lang="en-US" b="1" baseline="0" dirty="0" smtClean="0"/>
              <a:t> Texture Tester</a:t>
            </a:r>
          </a:p>
          <a:p>
            <a:pPr marL="171450" indent="-171450">
              <a:buFontTx/>
              <a:buChar char="•"/>
            </a:pPr>
            <a:r>
              <a:rPr lang="en-US" baseline="0" dirty="0" smtClean="0"/>
              <a:t>See what texture formats a system supports</a:t>
            </a:r>
          </a:p>
          <a:p>
            <a:pPr marL="171450" indent="-171450">
              <a:buFontTx/>
              <a:buChar char="•"/>
            </a:pPr>
            <a:r>
              <a:rPr lang="en-US" baseline="0" dirty="0" smtClean="0"/>
              <a:t>App:  http://</a:t>
            </a:r>
            <a:r>
              <a:rPr lang="en-US" baseline="0" dirty="0" err="1" smtClean="0"/>
              <a:t>toji.github.io</a:t>
            </a:r>
            <a:r>
              <a:rPr lang="en-US" baseline="0" dirty="0" smtClean="0"/>
              <a:t>/texture-tester/</a:t>
            </a:r>
          </a:p>
          <a:p>
            <a:endParaRPr lang="en-US" dirty="0" smtClean="0"/>
          </a:p>
          <a:p>
            <a:r>
              <a:rPr lang="en-US" dirty="0" smtClean="0"/>
              <a:t>See “WebGL Debugging and Profiling Tools” by Patrick Cozzi.  2013.  http://</a:t>
            </a:r>
            <a:r>
              <a:rPr lang="en-US" dirty="0" err="1" smtClean="0"/>
              <a:t>www.realtimerendering.com</a:t>
            </a:r>
            <a:r>
              <a:rPr lang="en-US" dirty="0" smtClean="0"/>
              <a:t>/blog/</a:t>
            </a:r>
            <a:r>
              <a:rPr lang="en-US" dirty="0" err="1" smtClean="0"/>
              <a:t>webgl</a:t>
            </a:r>
            <a:r>
              <a:rPr lang="en-US" dirty="0" smtClean="0"/>
              <a:t>-debugging-and-profiling-tools/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32</a:t>
            </a:fld>
            <a:endParaRPr lang="en-US"/>
          </a:p>
        </p:txBody>
      </p:sp>
    </p:spTree>
    <p:extLst>
      <p:ext uri="{BB962C8B-B14F-4D97-AF65-F5344CB8AC3E}">
        <p14:creationId xmlns:p14="http://schemas.microsoft.com/office/powerpoint/2010/main" val="3537724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 Tracing Framework (WTF)</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http://</a:t>
            </a:r>
            <a:r>
              <a:rPr lang="en-US" baseline="0" dirty="0" err="1" smtClean="0"/>
              <a:t>google.github.io</a:t>
            </a:r>
            <a:r>
              <a:rPr lang="en-US" baseline="0" dirty="0" smtClean="0"/>
              <a:t>/tracing-framework/</a:t>
            </a:r>
            <a:endParaRPr lang="en-US" dirty="0" smtClean="0"/>
          </a:p>
          <a:p>
            <a:pPr marL="171450" indent="-171450">
              <a:buFontTx/>
              <a:buChar char="•"/>
            </a:pPr>
            <a:r>
              <a:rPr lang="en-US" dirty="0" smtClean="0"/>
              <a:t>By Google</a:t>
            </a:r>
          </a:p>
          <a:p>
            <a:pPr marL="171450" indent="-171450">
              <a:buFontTx/>
              <a:buChar char="•"/>
            </a:pPr>
            <a:r>
              <a:rPr lang="en-US" dirty="0" smtClean="0"/>
              <a:t>Similar to Canvas debuggers plus see the timing of each frame in detail</a:t>
            </a:r>
          </a:p>
          <a:p>
            <a:pPr marL="0" indent="0">
              <a:buFontTx/>
              <a:buNone/>
            </a:pPr>
            <a:endParaRPr lang="en-US" dirty="0" smtClean="0"/>
          </a:p>
          <a:p>
            <a:r>
              <a:rPr lang="en-US" dirty="0" smtClean="0"/>
              <a:t>Show common CPU bottlenecks</a:t>
            </a:r>
          </a:p>
          <a:p>
            <a:pPr marL="171450" indent="-171450">
              <a:buFontTx/>
              <a:buChar char="•"/>
            </a:pPr>
            <a:r>
              <a:rPr lang="en-US" dirty="0" smtClean="0"/>
              <a:t>GC (browser)</a:t>
            </a:r>
          </a:p>
          <a:p>
            <a:pPr marL="171450" indent="-171450">
              <a:buFontTx/>
              <a:buChar char="•"/>
            </a:pPr>
            <a:r>
              <a:rPr lang="en-US" dirty="0" smtClean="0"/>
              <a:t>Shader compile/link (driver)</a:t>
            </a:r>
          </a:p>
          <a:p>
            <a:pPr marL="171450" indent="-171450">
              <a:buFontTx/>
              <a:buChar char="•"/>
            </a:pPr>
            <a:r>
              <a:rPr lang="en-US" dirty="0" smtClean="0"/>
              <a:t>Texture/buffer upload (driver)</a:t>
            </a:r>
          </a:p>
          <a:p>
            <a:pPr marL="171450" indent="-171450">
              <a:buFontTx/>
              <a:buChar char="•"/>
            </a:pPr>
            <a:r>
              <a:rPr lang="en-US" dirty="0" err="1" smtClean="0"/>
              <a:t>readPixels</a:t>
            </a:r>
            <a:r>
              <a:rPr lang="en-US" dirty="0" smtClean="0"/>
              <a:t> (stall)</a:t>
            </a:r>
          </a:p>
          <a:p>
            <a:endParaRPr lang="en-US" dirty="0" smtClean="0"/>
          </a:p>
          <a:p>
            <a:r>
              <a:rPr lang="en-US" b="1" dirty="0" smtClean="0"/>
              <a:t>WebGL Inspector</a:t>
            </a:r>
          </a:p>
          <a:p>
            <a:pPr marL="171450" indent="-171450">
              <a:buFont typeface="Arial"/>
              <a:buChar char="•"/>
            </a:pPr>
            <a:r>
              <a:rPr lang="en-US" dirty="0" smtClean="0"/>
              <a:t>http://</a:t>
            </a:r>
            <a:r>
              <a:rPr lang="en-US" dirty="0" err="1" smtClean="0"/>
              <a:t>benvanik.github.io</a:t>
            </a:r>
            <a:r>
              <a:rPr lang="en-US" dirty="0" smtClean="0"/>
              <a:t>/WebGL-Inspector/</a:t>
            </a:r>
          </a:p>
          <a:p>
            <a:pPr marL="171450" indent="-171450">
              <a:buFont typeface="Arial"/>
              <a:buChar char="•"/>
            </a:pPr>
            <a:r>
              <a:rPr lang="en-US" dirty="0" smtClean="0"/>
              <a:t>Older tool similar to Canvas debuggers and WTF</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33</a:t>
            </a:fld>
            <a:endParaRPr lang="en-US"/>
          </a:p>
        </p:txBody>
      </p:sp>
    </p:spTree>
    <p:extLst>
      <p:ext uri="{BB962C8B-B14F-4D97-AF65-F5344CB8AC3E}">
        <p14:creationId xmlns:p14="http://schemas.microsoft.com/office/powerpoint/2010/main" val="3270731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Shader Editor</a:t>
            </a:r>
          </a:p>
          <a:p>
            <a:pPr marL="171450" indent="-171450">
              <a:buFontTx/>
              <a:buChar char="•"/>
            </a:pPr>
            <a:r>
              <a:rPr lang="en-US" dirty="0" smtClean="0"/>
              <a:t>See all loaded shaders</a:t>
            </a:r>
          </a:p>
          <a:p>
            <a:pPr marL="171450" indent="-171450">
              <a:buFontTx/>
              <a:buChar char="•"/>
            </a:pPr>
            <a:r>
              <a:rPr lang="en-US" dirty="0" smtClean="0"/>
              <a:t>See</a:t>
            </a:r>
            <a:r>
              <a:rPr lang="en-US" baseline="0" dirty="0" smtClean="0"/>
              <a:t> what part of the scene is affected by a shader</a:t>
            </a:r>
            <a:endParaRPr lang="en-US" dirty="0" smtClean="0"/>
          </a:p>
          <a:p>
            <a:pPr marL="171450" indent="-171450">
              <a:buFontTx/>
              <a:buChar char="•"/>
            </a:pPr>
            <a:r>
              <a:rPr lang="en-US" dirty="0" smtClean="0"/>
              <a:t>Tweak shaders on the fly</a:t>
            </a:r>
          </a:p>
          <a:p>
            <a:pPr marL="171450" indent="-171450">
              <a:buFontTx/>
              <a:buChar char="•"/>
            </a:pPr>
            <a:r>
              <a:rPr lang="en-US" dirty="0" smtClean="0"/>
              <a:t>Article:  https://</a:t>
            </a:r>
            <a:r>
              <a:rPr lang="en-US" dirty="0" err="1" smtClean="0"/>
              <a:t>hacks.mozilla.org</a:t>
            </a:r>
            <a:r>
              <a:rPr lang="en-US" dirty="0" smtClean="0"/>
              <a:t>/2013/11/live-editing-</a:t>
            </a:r>
            <a:r>
              <a:rPr lang="en-US" dirty="0" err="1" smtClean="0"/>
              <a:t>webgl</a:t>
            </a:r>
            <a:r>
              <a:rPr lang="en-US" dirty="0" smtClean="0"/>
              <a:t>-shaders-with-</a:t>
            </a:r>
            <a:r>
              <a:rPr lang="en-US" dirty="0" err="1" smtClean="0"/>
              <a:t>firefox</a:t>
            </a:r>
            <a:r>
              <a:rPr lang="en-US" dirty="0" smtClean="0"/>
              <a:t>-developer-tools/</a:t>
            </a:r>
          </a:p>
          <a:p>
            <a:pPr marL="171450" indent="-171450">
              <a:buFontTx/>
              <a:buChar char="•"/>
            </a:pPr>
            <a:endParaRPr lang="en-US" dirty="0" smtClean="0"/>
          </a:p>
          <a:p>
            <a:pPr marL="0" indent="0">
              <a:buFontTx/>
              <a:buNone/>
            </a:pPr>
            <a:r>
              <a:rPr lang="en-US" b="1" dirty="0" smtClean="0"/>
              <a:t>Canvas Debugger</a:t>
            </a:r>
          </a:p>
          <a:p>
            <a:pPr marL="171450" indent="-171450">
              <a:buFontTx/>
              <a:buChar char="•"/>
            </a:pPr>
            <a:r>
              <a:rPr lang="en-US" dirty="0" smtClean="0"/>
              <a:t>Step through</a:t>
            </a:r>
            <a:r>
              <a:rPr lang="en-US" baseline="0" dirty="0" smtClean="0"/>
              <a:t> a frame.  Filter calls.  See the scene build draw call by draw call.</a:t>
            </a:r>
            <a:endParaRPr lang="en-US" dirty="0" smtClean="0"/>
          </a:p>
          <a:p>
            <a:pPr marL="171450" indent="-171450">
              <a:buFontTx/>
              <a:buChar char="•"/>
            </a:pPr>
            <a:r>
              <a:rPr lang="en-US" dirty="0" smtClean="0"/>
              <a:t>Article:  https://</a:t>
            </a:r>
            <a:r>
              <a:rPr lang="en-US" dirty="0" err="1" smtClean="0"/>
              <a:t>hacks.mozilla.org</a:t>
            </a:r>
            <a:r>
              <a:rPr lang="en-US" dirty="0" smtClean="0"/>
              <a:t>/2014/03/introducing-the-canvas-debugger-in-</a:t>
            </a:r>
            <a:r>
              <a:rPr lang="en-US" dirty="0" err="1" smtClean="0"/>
              <a:t>firefox</a:t>
            </a:r>
            <a:r>
              <a:rPr lang="en-US" dirty="0" smtClean="0"/>
              <a:t>-developer-tools/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34</a:t>
            </a:fld>
            <a:endParaRPr lang="en-US"/>
          </a:p>
        </p:txBody>
      </p:sp>
    </p:spTree>
    <p:extLst>
      <p:ext uri="{BB962C8B-B14F-4D97-AF65-F5344CB8AC3E}">
        <p14:creationId xmlns:p14="http://schemas.microsoft.com/office/powerpoint/2010/main" val="14481523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Canvas Inspector</a:t>
            </a:r>
          </a:p>
          <a:p>
            <a:pPr marL="171450" indent="-171450">
              <a:buFontTx/>
              <a:buChar char="•"/>
            </a:pPr>
            <a:r>
              <a:rPr lang="en-US" dirty="0" smtClean="0"/>
              <a:t>Similar to Firefox Canvas Debugger.  Integrates nicely with Chrome debugger</a:t>
            </a:r>
          </a:p>
          <a:p>
            <a:pPr marL="171450" indent="-171450">
              <a:buFontTx/>
              <a:buChar char="•"/>
            </a:pPr>
            <a:r>
              <a:rPr lang="en-US" dirty="0" smtClean="0"/>
              <a:t>Article: http://www.html5rocks.com/en/tutorials/canvas/inspection/</a:t>
            </a:r>
          </a:p>
          <a:p>
            <a:pPr marL="0" indent="0">
              <a:buFontTx/>
              <a:buNone/>
            </a:pPr>
            <a:endParaRPr lang="en-US" dirty="0" smtClean="0"/>
          </a:p>
          <a:p>
            <a:r>
              <a:rPr lang="en-US" b="1" dirty="0" smtClean="0"/>
              <a:t>Chrome Task Manager</a:t>
            </a:r>
          </a:p>
          <a:p>
            <a:pPr marL="171450" indent="-171450">
              <a:buFontTx/>
              <a:buChar char="•"/>
            </a:pPr>
            <a:r>
              <a:rPr lang="en-US" dirty="0" smtClean="0"/>
              <a:t>Useful for quick and dirty memory usage</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in the Window menu</a:t>
            </a:r>
          </a:p>
          <a:p>
            <a:pPr marL="0" indent="0">
              <a:buFontTx/>
              <a:buNone/>
            </a:pP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35</a:t>
            </a:fld>
            <a:endParaRPr lang="en-US"/>
          </a:p>
        </p:txBody>
      </p:sp>
    </p:spTree>
    <p:extLst>
      <p:ext uri="{BB962C8B-B14F-4D97-AF65-F5344CB8AC3E}">
        <p14:creationId xmlns:p14="http://schemas.microsoft.com/office/powerpoint/2010/main" val="3537724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36</a:t>
            </a:fld>
            <a:endParaRPr lang="en-US"/>
          </a:p>
        </p:txBody>
      </p:sp>
    </p:spTree>
    <p:extLst>
      <p:ext uri="{BB962C8B-B14F-4D97-AF65-F5344CB8AC3E}">
        <p14:creationId xmlns:p14="http://schemas.microsoft.com/office/powerpoint/2010/main" val="2910758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37</a:t>
            </a:fld>
            <a:endParaRPr lang="en-US"/>
          </a:p>
        </p:txBody>
      </p:sp>
    </p:spTree>
    <p:extLst>
      <p:ext uri="{BB962C8B-B14F-4D97-AF65-F5344CB8AC3E}">
        <p14:creationId xmlns:p14="http://schemas.microsoft.com/office/powerpoint/2010/main" val="4069930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38</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39</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Cross-platform broad</a:t>
            </a:r>
            <a:r>
              <a:rPr lang="en-US" b="1" baseline="0" dirty="0" smtClean="0"/>
              <a:t> deployment</a:t>
            </a:r>
          </a:p>
          <a:p>
            <a:pPr marL="171450" indent="-171450">
              <a:buFont typeface="Arial"/>
              <a:buChar char="•"/>
            </a:pPr>
            <a:r>
              <a:rPr lang="en-US" baseline="0" dirty="0" smtClean="0"/>
              <a:t>Great motivation for students</a:t>
            </a:r>
          </a:p>
          <a:p>
            <a:pPr marL="171450" indent="-171450">
              <a:buFont typeface="Arial"/>
              <a:buChar char="•"/>
            </a:pPr>
            <a:r>
              <a:rPr lang="en-US" baseline="0" dirty="0" smtClean="0"/>
              <a:t>Develop on Windows, Linux, or Mac</a:t>
            </a:r>
          </a:p>
          <a:p>
            <a:pPr marL="171450" indent="-171450">
              <a:buFont typeface="Arial"/>
              <a:buChar char="•"/>
            </a:pPr>
            <a:r>
              <a:rPr lang="en-US" baseline="0" dirty="0" smtClean="0"/>
              <a:t>On all major browsers.  Now in IE 11 and on by default in Safari in OS X Yosemite (this summer).</a:t>
            </a:r>
          </a:p>
          <a:p>
            <a:pPr marL="171450" indent="-171450">
              <a:buFont typeface="Arial"/>
              <a:buChar char="•"/>
            </a:pPr>
            <a:r>
              <a:rPr lang="en-US" baseline="0" dirty="0" smtClean="0"/>
              <a:t>On mobile.  Great support in Chrome on Android.  Now in Safari on </a:t>
            </a:r>
            <a:r>
              <a:rPr lang="en-US" baseline="0" dirty="0" err="1" smtClean="0"/>
              <a:t>iOS</a:t>
            </a:r>
            <a:r>
              <a:rPr lang="en-US" baseline="0" dirty="0" smtClean="0"/>
              <a:t> 8 beta.</a:t>
            </a:r>
          </a:p>
          <a:p>
            <a:pPr marL="0" indent="0">
              <a:buFont typeface="Arial"/>
              <a:buNone/>
            </a:pPr>
            <a:endParaRPr lang="en-US" baseline="0" dirty="0" smtClean="0"/>
          </a:p>
          <a:p>
            <a:r>
              <a:rPr lang="en-US" b="1" dirty="0" smtClean="0"/>
              <a:t>Low barrier-to-entry</a:t>
            </a:r>
          </a:p>
          <a:p>
            <a:pPr marL="171450" indent="-171450">
              <a:buFont typeface="Arial"/>
              <a:buChar char="•"/>
            </a:pPr>
            <a:r>
              <a:rPr lang="en-US" dirty="0" smtClean="0"/>
              <a:t>Less code to create a</a:t>
            </a:r>
            <a:r>
              <a:rPr lang="en-US" baseline="0" dirty="0" smtClean="0"/>
              <a:t> first triangle than OpenGL + utility libraries.</a:t>
            </a:r>
          </a:p>
          <a:p>
            <a:pPr marL="171450" indent="-171450">
              <a:buFont typeface="Arial"/>
              <a:buChar char="•"/>
            </a:pPr>
            <a:r>
              <a:rPr lang="en-US" baseline="0" dirty="0" err="1" smtClean="0"/>
              <a:t>Dev</a:t>
            </a:r>
            <a:r>
              <a:rPr lang="en-US" baseline="0" dirty="0" smtClean="0"/>
              <a:t> environment can be as simple as a text editor and browser.  Many apps will require a simple webserver, e.g., for reading local textures.  There are also online editors (later in this talk).</a:t>
            </a:r>
          </a:p>
          <a:p>
            <a:pPr marL="0" indent="0">
              <a:buFont typeface="Arial"/>
              <a:buNone/>
            </a:pPr>
            <a:endParaRPr lang="en-US" baseline="0" dirty="0" smtClean="0"/>
          </a:p>
          <a:p>
            <a:pPr marL="0" indent="0">
              <a:buFont typeface="Arial"/>
              <a:buNone/>
            </a:pPr>
            <a:r>
              <a:rPr lang="en-US" b="1" baseline="0" dirty="0" smtClean="0"/>
              <a:t>Fast Iteration</a:t>
            </a:r>
          </a:p>
          <a:p>
            <a:pPr marL="171450" indent="-171450">
              <a:buFont typeface="Arial"/>
              <a:buChar char="•"/>
            </a:pPr>
            <a:r>
              <a:rPr lang="en-US" baseline="0" dirty="0" smtClean="0"/>
              <a:t>Just save and reload.</a:t>
            </a:r>
          </a:p>
          <a:p>
            <a:pPr marL="0" indent="0">
              <a:buFont typeface="Arial"/>
              <a:buNone/>
            </a:pPr>
            <a:endParaRPr lang="en-US" baseline="0" dirty="0" smtClean="0"/>
          </a:p>
          <a:p>
            <a:pPr marL="0" indent="0">
              <a:buFont typeface="Arial"/>
              <a:buNone/>
            </a:pPr>
            <a:r>
              <a:rPr lang="en-US" b="1" baseline="0" dirty="0" smtClean="0"/>
              <a:t>Tools</a:t>
            </a:r>
          </a:p>
          <a:p>
            <a:pPr marL="171450" indent="-171450">
              <a:buFont typeface="Arial"/>
              <a:buChar char="•"/>
            </a:pPr>
            <a:r>
              <a:rPr lang="en-US" baseline="0" dirty="0" smtClean="0"/>
              <a:t>Browsers have great debuggers and profilers built-in.</a:t>
            </a:r>
          </a:p>
          <a:p>
            <a:pPr marL="171450" indent="-171450">
              <a:buFont typeface="Arial"/>
              <a:buChar char="•"/>
            </a:pPr>
            <a:r>
              <a:rPr lang="en-US" baseline="0" dirty="0" smtClean="0"/>
              <a:t>There are several tools for WebGL debugging, profiling, and shader editing.</a:t>
            </a:r>
          </a:p>
          <a:p>
            <a:pPr marL="0" indent="0">
              <a:buFont typeface="Arial"/>
              <a:buNone/>
            </a:pPr>
            <a:endParaRPr lang="en-US" baseline="0" dirty="0" smtClean="0"/>
          </a:p>
          <a:p>
            <a:pPr marL="0" indent="0">
              <a:buFont typeface="Arial"/>
              <a:buNone/>
            </a:pPr>
            <a:r>
              <a:rPr lang="en-US" b="1" baseline="0" dirty="0" smtClean="0"/>
              <a:t>Performance</a:t>
            </a:r>
          </a:p>
          <a:p>
            <a:pPr marL="171450" indent="-171450">
              <a:buFont typeface="Arial"/>
              <a:buChar char="•"/>
            </a:pPr>
            <a:r>
              <a:rPr lang="en-US" baseline="0" dirty="0" smtClean="0"/>
              <a:t>JavaScript performance is much better these days but still not nearly as fast as C++, however our graphics code runs on the GPU regardless of if it is WebGL or OpenGL so this is a useful point when teaching about how GPUs work.</a:t>
            </a:r>
          </a:p>
          <a:p>
            <a:pPr marL="171450" indent="-171450">
              <a:buFont typeface="Arial"/>
              <a:buChar char="•"/>
            </a:pPr>
            <a:endParaRPr lang="en-US" baseline="0" dirty="0" smtClean="0"/>
          </a:p>
          <a:p>
            <a:pPr marL="0" indent="0">
              <a:buFont typeface="Arial"/>
              <a:buNone/>
            </a:pPr>
            <a:r>
              <a:rPr lang="en-US" b="1" baseline="0" dirty="0" smtClean="0"/>
              <a:t>Modern-</a:t>
            </a:r>
            <a:r>
              <a:rPr lang="en-US" b="1" baseline="0" dirty="0" err="1" smtClean="0"/>
              <a:t>ish</a:t>
            </a:r>
            <a:r>
              <a:rPr lang="en-US" b="1" baseline="0" dirty="0" smtClean="0"/>
              <a:t> API</a:t>
            </a:r>
          </a:p>
          <a:p>
            <a:pPr marL="171450" indent="-171450">
              <a:buFont typeface="Arial"/>
              <a:buChar char="•"/>
            </a:pPr>
            <a:r>
              <a:rPr lang="en-US" baseline="0" dirty="0" smtClean="0"/>
              <a:t>WebGL is based on OpenGL ES 2.0, which is completely shader based.  This is enough for teaching and intro course and even many advanced topics.  WebGL 2 is based on ES 3.0 and will have many more modern features like instancing and uniform buffers.  Many features are already available as extensions.</a:t>
            </a:r>
          </a:p>
          <a:p>
            <a:pPr marL="0" indent="0">
              <a:buFont typeface="Arial"/>
              <a:buNone/>
            </a:pPr>
            <a:endParaRPr lang="en-US" baseline="0" dirty="0" smtClean="0"/>
          </a:p>
          <a:p>
            <a:pPr marL="0" indent="0">
              <a:buFont typeface="Arial"/>
              <a:buNone/>
            </a:pPr>
            <a:r>
              <a:rPr lang="en-US" b="1" baseline="0" dirty="0" smtClean="0"/>
              <a:t>Integrate with other web APIs</a:t>
            </a:r>
          </a:p>
          <a:p>
            <a:pPr marL="171450" indent="-171450">
              <a:buFont typeface="Arial"/>
              <a:buChar char="•"/>
            </a:pPr>
            <a:r>
              <a:rPr lang="en-US" baseline="0" dirty="0" smtClean="0"/>
              <a:t>Other HTML5 APIs (audio, joystick, </a:t>
            </a:r>
            <a:r>
              <a:rPr lang="en-US" baseline="0" dirty="0" err="1" smtClean="0"/>
              <a:t>geolocation</a:t>
            </a:r>
            <a:r>
              <a:rPr lang="en-US" baseline="0" dirty="0" smtClean="0"/>
              <a:t>, etc.) and web services.</a:t>
            </a:r>
          </a:p>
          <a:p>
            <a:pPr marL="0" indent="0">
              <a:buFont typeface="Arial"/>
              <a:buNone/>
            </a:pPr>
            <a:endParaRPr lang="en-US" baseline="0" dirty="0" smtClean="0"/>
          </a:p>
          <a:p>
            <a:pPr marL="0" indent="0">
              <a:buFont typeface="Arial"/>
              <a:buNone/>
            </a:pPr>
            <a:r>
              <a:rPr lang="en-US" baseline="0" dirty="0" smtClean="0"/>
              <a:t>Related: “Why use WebGL for Graphics Research?” by Patrick Cozzi.  2014. http://</a:t>
            </a:r>
            <a:r>
              <a:rPr lang="en-US" baseline="0" dirty="0" err="1" smtClean="0"/>
              <a:t>www.realtimerendering.com</a:t>
            </a:r>
            <a:r>
              <a:rPr lang="en-US" baseline="0" dirty="0" smtClean="0"/>
              <a:t>/blog/why-use-</a:t>
            </a:r>
            <a:r>
              <a:rPr lang="en-US" baseline="0" dirty="0" err="1" smtClean="0"/>
              <a:t>webgl</a:t>
            </a:r>
            <a:r>
              <a:rPr lang="en-US" baseline="0" dirty="0" smtClean="0"/>
              <a:t>-for-graphics-research/</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4</a:t>
            </a:fld>
            <a:endParaRPr lang="en-US"/>
          </a:p>
        </p:txBody>
      </p:sp>
    </p:spTree>
    <p:extLst>
      <p:ext uri="{BB962C8B-B14F-4D97-AF65-F5344CB8AC3E}">
        <p14:creationId xmlns:p14="http://schemas.microsoft.com/office/powerpoint/2010/main" val="2740661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40</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issue is choosing what you want to target: The new GLES3 generation of mobile devices are relatively well equipped to handle WebGL. NVIDIA is especially committed to delivering a good mobile WebGL implementation, and on SOCs starting from </a:t>
            </a:r>
            <a:r>
              <a:rPr lang="en-US" dirty="0" err="1" smtClean="0"/>
              <a:t>Tegra</a:t>
            </a:r>
            <a:r>
              <a:rPr lang="en-US" dirty="0" smtClean="0"/>
              <a:t> K1, WebGL should work like on desktop. Often the only thing to do to make a port from desktop to work on many more devices is to make sure touch input is supported. Widely supporting different older mobile hardware is a bigger ordeal.</a:t>
            </a:r>
          </a:p>
        </p:txBody>
      </p:sp>
      <p:sp>
        <p:nvSpPr>
          <p:cNvPr id="4" name="Slide Number Placeholder 3"/>
          <p:cNvSpPr>
            <a:spLocks noGrp="1"/>
          </p:cNvSpPr>
          <p:nvPr>
            <p:ph type="sldNum" sz="quarter" idx="10"/>
          </p:nvPr>
        </p:nvSpPr>
        <p:spPr/>
        <p:txBody>
          <a:bodyPr/>
          <a:lstStyle/>
          <a:p>
            <a:fld id="{071708A8-9C89-084C-B416-24967D273C02}" type="slidenum">
              <a:rPr lang="en-US" smtClean="0"/>
              <a:pPr/>
              <a:t>41</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Students need to learn JavaScript</a:t>
            </a:r>
          </a:p>
          <a:p>
            <a:pPr marL="171450" indent="-171450">
              <a:buFont typeface="Arial"/>
              <a:buChar char="•"/>
            </a:pPr>
            <a:r>
              <a:rPr lang="en-US" dirty="0" smtClean="0"/>
              <a:t>Web and JavaScript development require some ramp up.</a:t>
            </a:r>
            <a:r>
              <a:rPr lang="en-US" baseline="0" dirty="0" smtClean="0"/>
              <a:t>  A graphics course is also good for getting C/C++ experience so using JavaScript means less C/C++.</a:t>
            </a:r>
          </a:p>
          <a:p>
            <a:pPr marL="171450" indent="-171450">
              <a:buFont typeface="Arial"/>
              <a:buChar char="•"/>
            </a:pPr>
            <a:r>
              <a:rPr lang="en-US" baseline="0" dirty="0" smtClean="0"/>
              <a:t>Seniors and grad students pick up JS much faster than their instructors (at least Ed)</a:t>
            </a:r>
          </a:p>
          <a:p>
            <a:pPr marL="171450" indent="-171450">
              <a:buFont typeface="Arial"/>
              <a:buChar char="•"/>
            </a:pPr>
            <a:r>
              <a:rPr lang="en-US" baseline="0" dirty="0" smtClean="0"/>
              <a:t>Bias against JS in academic departments is far less than it used to be</a:t>
            </a:r>
          </a:p>
          <a:p>
            <a:pPr marL="171450" indent="-171450">
              <a:buFont typeface="Arial"/>
              <a:buChar char="•"/>
            </a:pPr>
            <a:r>
              <a:rPr lang="en-US" baseline="0" dirty="0" smtClean="0"/>
              <a:t>Improvements in JS and JS engines have reduced the differences between using compiled </a:t>
            </a:r>
            <a:r>
              <a:rPr lang="en-US" baseline="0" dirty="0" err="1" smtClean="0"/>
              <a:t>vs</a:t>
            </a:r>
            <a:r>
              <a:rPr lang="en-US" baseline="0" dirty="0" smtClean="0"/>
              <a:t> interpreted code</a:t>
            </a:r>
          </a:p>
          <a:p>
            <a:pPr marL="0" indent="0">
              <a:buFont typeface="Arial"/>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b="1" dirty="0" smtClean="0"/>
              <a:t>Academic integrity?  Not an issue</a:t>
            </a:r>
          </a:p>
          <a:p>
            <a:pPr marL="171450" indent="-171450">
              <a:buFont typeface="Arial"/>
              <a:buChar char="•"/>
            </a:pPr>
            <a:r>
              <a:rPr lang="en-US" dirty="0" smtClean="0"/>
              <a:t>When deployed on the web, it is easy to view source.  In Patrick’s course</a:t>
            </a:r>
            <a:r>
              <a:rPr lang="en-US" baseline="0" dirty="0" smtClean="0"/>
              <a:t> at Penn, we make each student’s project different, e.g., implement a ray tracer and select 3 of 5 effects.  This also excites students and they often take the project further.</a:t>
            </a:r>
          </a:p>
          <a:p>
            <a:pPr marL="171450" indent="-171450">
              <a:buFont typeface="Arial"/>
              <a:buChar char="•"/>
            </a:pPr>
            <a:r>
              <a:rPr lang="en-US" baseline="0" dirty="0" smtClean="0"/>
              <a:t>In Ed’s course, even though the first three assignments were the same for all students, there was no collaboration outside of what is allowable. Since the students were all seniors and graduate students, they all understand and accept the academic integrity guidelines. </a:t>
            </a:r>
          </a:p>
          <a:p>
            <a:pPr marL="171450" indent="-171450">
              <a:buFont typeface="Arial"/>
              <a:buChar char="•"/>
            </a:pPr>
            <a:endParaRPr lang="en-US" baseline="0" dirty="0" smtClean="0"/>
          </a:p>
          <a:p>
            <a:pPr marL="171450" indent="-171450">
              <a:buFont typeface="Arial"/>
              <a:buNone/>
            </a:pPr>
            <a:r>
              <a:rPr lang="en-US" baseline="0" dirty="0" smtClean="0"/>
              <a:t>In Ed’s course, there was a little more time spent at the beginning to cover some JS and HTML that was more than compensated for with the lack of having to worry about platform dependencies and GLUT/GLEW/</a:t>
            </a:r>
            <a:r>
              <a:rPr lang="en-US" baseline="0" dirty="0" err="1" smtClean="0"/>
              <a:t>freeglut</a:t>
            </a:r>
            <a:r>
              <a:rPr lang="en-US" baseline="0" dirty="0" smtClean="0"/>
              <a:t>.</a:t>
            </a:r>
          </a:p>
          <a:p>
            <a:pPr marL="171450" indent="-171450">
              <a:buFont typeface="Arial"/>
              <a:buChar char="•"/>
            </a:pPr>
            <a:endParaRPr lang="en-US" baseline="0" dirty="0" smtClean="0"/>
          </a:p>
          <a:p>
            <a:pPr marL="0" indent="0">
              <a:buFont typeface="Arial"/>
              <a:buNone/>
            </a:pPr>
            <a:r>
              <a:rPr lang="en-US" dirty="0" smtClean="0"/>
              <a:t>In Patrick’s course at Penn, we use WebGL whenever possible.  We use OpenGL only when we need access to recent GPU features like</a:t>
            </a:r>
            <a:r>
              <a:rPr lang="en-US" baseline="0" dirty="0" smtClean="0"/>
              <a:t> compute and tessellation shaders.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5</a:t>
            </a:fld>
            <a:endParaRPr lang="en-US"/>
          </a:p>
        </p:txBody>
      </p:sp>
    </p:spTree>
    <p:extLst>
      <p:ext uri="{BB962C8B-B14F-4D97-AF65-F5344CB8AC3E}">
        <p14:creationId xmlns:p14="http://schemas.microsoft.com/office/powerpoint/2010/main" val="2285267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Interactive Computer Graphics with WebGL</a:t>
            </a:r>
          </a:p>
          <a:p>
            <a:pPr marL="171450" indent="-171450">
              <a:buFont typeface="Arial"/>
              <a:buChar char="•"/>
            </a:pPr>
            <a:r>
              <a:rPr lang="en-US" dirty="0" smtClean="0"/>
              <a:t>Now in its 7</a:t>
            </a:r>
            <a:r>
              <a:rPr lang="en-US" baseline="30000" dirty="0" smtClean="0"/>
              <a:t>th</a:t>
            </a:r>
            <a:r>
              <a:rPr lang="en-US" dirty="0" smtClean="0"/>
              <a:t> edition</a:t>
            </a:r>
            <a:r>
              <a:rPr lang="en-US" baseline="0" dirty="0" smtClean="0"/>
              <a:t> moved from core-profile OpenGL to WebGL.</a:t>
            </a:r>
          </a:p>
          <a:p>
            <a:pPr marL="0" indent="0">
              <a:buFont typeface="Arial"/>
              <a:buNone/>
            </a:pPr>
            <a:endParaRPr lang="en-US" baseline="0" dirty="0" smtClean="0"/>
          </a:p>
          <a:p>
            <a:pPr marL="0" indent="0">
              <a:buFont typeface="Arial"/>
              <a:buNone/>
            </a:pPr>
            <a:r>
              <a:rPr lang="en-US" baseline="0" dirty="0" smtClean="0"/>
              <a:t>There are also many other graphics book on WebGL like the “WebGL Programming Guide” by </a:t>
            </a:r>
            <a:r>
              <a:rPr lang="en-US" baseline="0" dirty="0" err="1" smtClean="0"/>
              <a:t>Kouichi</a:t>
            </a:r>
            <a:r>
              <a:rPr lang="en-US" baseline="0" dirty="0" smtClean="0"/>
              <a:t> Matsuda and Rodger Lea and “WebGL Beginner’s Guide” by Diego Cantor and Brandon Jones (example code: http://</a:t>
            </a:r>
            <a:r>
              <a:rPr lang="en-US" baseline="0" dirty="0" err="1" smtClean="0"/>
              <a:t>voxelent.com</a:t>
            </a:r>
            <a:r>
              <a:rPr lang="en-US" baseline="0" dirty="0" smtClean="0"/>
              <a:t>/resources/books-code-examples/).</a:t>
            </a:r>
          </a:p>
          <a:p>
            <a:pPr marL="0" indent="0">
              <a:buFont typeface="Arial"/>
              <a:buNone/>
            </a:pPr>
            <a:endParaRPr lang="en-US" baseline="0" dirty="0" smtClean="0"/>
          </a:p>
          <a:p>
            <a:pPr marL="0" indent="0">
              <a:buFont typeface="Arial"/>
              <a:buNone/>
            </a:pPr>
            <a:r>
              <a:rPr lang="en-US" b="1" baseline="0" dirty="0" smtClean="0"/>
              <a:t>Interactive 3D Graphics</a:t>
            </a:r>
          </a:p>
          <a:p>
            <a:pPr marL="171450" indent="-171450">
              <a:buFont typeface="Arial"/>
              <a:buChar char="•"/>
            </a:pPr>
            <a:r>
              <a:rPr lang="en-US" baseline="0" dirty="0" smtClean="0"/>
              <a:t>By Eric Haines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err="1" smtClean="0"/>
              <a:t>Udacity</a:t>
            </a:r>
            <a:r>
              <a:rPr lang="en-US" baseline="0" dirty="0" smtClean="0"/>
              <a:t> </a:t>
            </a:r>
            <a:r>
              <a:rPr lang="en-US" baseline="0" dirty="0" smtClean="0"/>
              <a:t>course: https://</a:t>
            </a:r>
            <a:r>
              <a:rPr lang="en-US" baseline="0" dirty="0" err="1" smtClean="0"/>
              <a:t>www.udacity.com</a:t>
            </a:r>
            <a:r>
              <a:rPr lang="en-US" baseline="0" dirty="0" smtClean="0"/>
              <a:t>/course/cs291</a:t>
            </a:r>
            <a:endParaRPr lang="en-US" baseline="0" dirty="0" smtClean="0"/>
          </a:p>
          <a:p>
            <a:pPr marL="171450" indent="-171450">
              <a:buFont typeface="Arial"/>
              <a:buChar char="•"/>
            </a:pPr>
            <a:r>
              <a:rPr lang="en-US" baseline="0" dirty="0" smtClean="0"/>
              <a:t>~52K </a:t>
            </a:r>
            <a:r>
              <a:rPr lang="en-US" baseline="0" dirty="0" smtClean="0"/>
              <a:t>students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Penn guest lecture on </a:t>
            </a:r>
            <a:r>
              <a:rPr lang="en-US" baseline="0" dirty="0" smtClean="0"/>
              <a:t>teaching the </a:t>
            </a:r>
            <a:r>
              <a:rPr lang="en-US" baseline="0" dirty="0" smtClean="0"/>
              <a:t>course, “</a:t>
            </a:r>
            <a:r>
              <a:rPr lang="en-US" dirty="0" smtClean="0"/>
              <a:t>Computer Graphics in a MOOC: Beyond the Hype and Hysteria” -</a:t>
            </a:r>
            <a:r>
              <a:rPr lang="en-US" baseline="0" dirty="0" smtClean="0"/>
              <a:t> http</a:t>
            </a:r>
            <a:r>
              <a:rPr lang="en-US" baseline="0" dirty="0" smtClean="0"/>
              <a:t>://cis565-fall-2013.github.io/lectures/11-04-Computer-Graphics-in-a-MOOC-Beyond-the-Hype-and-</a:t>
            </a:r>
            <a:r>
              <a:rPr lang="en-US" baseline="0" dirty="0" smtClean="0"/>
              <a:t>Hysteria.pptx</a:t>
            </a:r>
          </a:p>
          <a:p>
            <a:pPr marL="171450" indent="-171450">
              <a:buFont typeface="Arial"/>
              <a:buChar char="•"/>
            </a:pPr>
            <a:r>
              <a:rPr lang="en-US" baseline="0" dirty="0" smtClean="0"/>
              <a:t>More recent SIGGRAPH BOF on teaching the course, “</a:t>
            </a:r>
            <a:r>
              <a:rPr lang="en-US" dirty="0" smtClean="0"/>
              <a:t>Computer Graphics in a MOOC” -</a:t>
            </a:r>
            <a:r>
              <a:rPr lang="en-US" baseline="0" dirty="0" smtClean="0"/>
              <a:t>  http://</a:t>
            </a:r>
            <a:r>
              <a:rPr lang="en-US" baseline="0" dirty="0" err="1" smtClean="0"/>
              <a:t>bit.ly</a:t>
            </a:r>
            <a:r>
              <a:rPr lang="en-US" baseline="0" dirty="0" smtClean="0"/>
              <a:t>/</a:t>
            </a:r>
            <a:r>
              <a:rPr lang="en-US" baseline="0" dirty="0" err="1" smtClean="0"/>
              <a:t>sigbof</a:t>
            </a:r>
            <a:endParaRPr lang="en-US" baseline="0" dirty="0" smtClean="0"/>
          </a:p>
          <a:p>
            <a:pPr marL="0" indent="0">
              <a:buFont typeface="Arial"/>
              <a:buNone/>
            </a:pPr>
            <a:endParaRPr lang="en-US" baseline="0" dirty="0" smtClean="0"/>
          </a:p>
          <a:p>
            <a:pPr marL="0" indent="0">
              <a:buFont typeface="Arial"/>
              <a:buNone/>
            </a:pPr>
            <a:r>
              <a:rPr lang="en-US" b="1" baseline="0" dirty="0" smtClean="0"/>
              <a:t>Introduction to WebGL Programming</a:t>
            </a:r>
          </a:p>
          <a:p>
            <a:pPr marL="171450" indent="-171450">
              <a:buFont typeface="Arial"/>
              <a:buChar char="•"/>
            </a:pPr>
            <a:r>
              <a:rPr lang="en-US" baseline="0" dirty="0" smtClean="0"/>
              <a:t>SIGGRAPH course moves from OpenGL to WebGL in 2014</a:t>
            </a:r>
          </a:p>
          <a:p>
            <a:pPr marL="171450" indent="-171450">
              <a:buFont typeface="Arial"/>
              <a:buChar char="•"/>
            </a:pPr>
            <a:r>
              <a:rPr lang="en-US" baseline="0" dirty="0" smtClean="0"/>
              <a:t>Being recorded and will be on YouTube as part of SIGGRAPH University</a:t>
            </a:r>
          </a:p>
          <a:p>
            <a:pPr marL="171450" indent="-171450">
              <a:buFont typeface="Arial"/>
              <a:buChar char="•"/>
            </a:pPr>
            <a:r>
              <a:rPr lang="en-US" baseline="0" dirty="0" smtClean="0"/>
              <a:t>OpenGL course now online: https://</a:t>
            </a:r>
            <a:r>
              <a:rPr lang="en-US" baseline="0" dirty="0" err="1" smtClean="0"/>
              <a:t>www.youtube.com</a:t>
            </a:r>
            <a:r>
              <a:rPr lang="en-US" baseline="0" dirty="0" smtClean="0"/>
              <a:t>/</a:t>
            </a:r>
            <a:r>
              <a:rPr lang="en-US" baseline="0" dirty="0" err="1" smtClean="0"/>
              <a:t>watch?v</a:t>
            </a:r>
            <a:r>
              <a:rPr lang="en-US" baseline="0" dirty="0" smtClean="0"/>
              <a:t>=6-9XFm7XAT8</a:t>
            </a:r>
          </a:p>
          <a:p>
            <a:pPr marL="171450" indent="-171450">
              <a:buFont typeface="Arial"/>
              <a:buChar char="•"/>
            </a:pPr>
            <a:r>
              <a:rPr lang="en-US" baseline="0" dirty="0" smtClean="0"/>
              <a:t>SIGGRAPH 2012 also had “Graphics Programming for the Web” course (slides: http://</a:t>
            </a:r>
            <a:r>
              <a:rPr lang="en-US" baseline="0" dirty="0" err="1" smtClean="0"/>
              <a:t>www.khronos.org</a:t>
            </a:r>
            <a:r>
              <a:rPr lang="en-US" baseline="0" dirty="0" smtClean="0"/>
              <a:t>/</a:t>
            </a:r>
            <a:r>
              <a:rPr lang="en-US" baseline="0" dirty="0" err="1" smtClean="0"/>
              <a:t>webgl</a:t>
            </a:r>
            <a:r>
              <a:rPr lang="en-US" baseline="0" dirty="0" smtClean="0"/>
              <a:t>/wiki/Presentations#SIGGRAPH_2012_Course_.22Graphics_Programming_for_the_Web.22)</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a:t>
            </a:fld>
            <a:endParaRPr lang="en-US"/>
          </a:p>
        </p:txBody>
      </p:sp>
    </p:spTree>
    <p:extLst>
      <p:ext uri="{BB962C8B-B14F-4D97-AF65-F5344CB8AC3E}">
        <p14:creationId xmlns:p14="http://schemas.microsoft.com/office/powerpoint/2010/main" val="1980226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Assassin’s Creed</a:t>
            </a:r>
            <a:r>
              <a:rPr lang="en-US" dirty="0" smtClean="0"/>
              <a:t> – Microsoft</a:t>
            </a:r>
            <a:r>
              <a:rPr lang="en-US" baseline="0" dirty="0" smtClean="0"/>
              <a:t> + </a:t>
            </a:r>
            <a:r>
              <a:rPr lang="en-US" baseline="0" dirty="0" err="1" smtClean="0"/>
              <a:t>Ubisoft</a:t>
            </a:r>
            <a:endParaRPr lang="en-US" baseline="0" dirty="0" smtClean="0"/>
          </a:p>
          <a:p>
            <a:pPr marL="171450" indent="-171450">
              <a:buFontTx/>
              <a:buChar char="•"/>
            </a:pPr>
            <a:r>
              <a:rPr lang="en-US" baseline="0" dirty="0" smtClean="0"/>
              <a:t>IE 11 desktop and mobile</a:t>
            </a:r>
          </a:p>
          <a:p>
            <a:pPr marL="171450" indent="-171450">
              <a:buFontTx/>
              <a:buChar char="•"/>
            </a:pPr>
            <a:r>
              <a:rPr lang="en-US" baseline="0" dirty="0" smtClean="0"/>
              <a:t>JavaScript using </a:t>
            </a:r>
            <a:r>
              <a:rPr lang="en-US" baseline="0" dirty="0" err="1" smtClean="0"/>
              <a:t>Babylon.JS</a:t>
            </a:r>
            <a:endParaRPr lang="en-US" baseline="0" dirty="0" smtClean="0"/>
          </a:p>
          <a:p>
            <a:pPr marL="171450" indent="-171450">
              <a:buFontTx/>
              <a:buChar char="•"/>
            </a:pPr>
            <a:r>
              <a:rPr lang="en-US" dirty="0" smtClean="0"/>
              <a:t>http://</a:t>
            </a:r>
            <a:r>
              <a:rPr lang="en-US" dirty="0" err="1" smtClean="0"/>
              <a:t>modern.ie</a:t>
            </a:r>
            <a:r>
              <a:rPr lang="en-US" dirty="0" smtClean="0"/>
              <a:t>/en-us/demos/</a:t>
            </a:r>
            <a:r>
              <a:rPr lang="en-US" dirty="0" err="1" smtClean="0"/>
              <a:t>assassinscreedpirates</a:t>
            </a:r>
            <a:endParaRPr lang="en-US" dirty="0" smtClean="0"/>
          </a:p>
          <a:p>
            <a:pPr marL="0" indent="0">
              <a:buFontTx/>
              <a:buNone/>
            </a:pPr>
            <a:endParaRPr lang="en-US" dirty="0" smtClean="0"/>
          </a:p>
          <a:p>
            <a:r>
              <a:rPr lang="en-US" b="1" dirty="0" smtClean="0"/>
              <a:t>Unity</a:t>
            </a:r>
            <a:r>
              <a:rPr lang="en-US" dirty="0" smtClean="0"/>
              <a:t> - Unity + Mozilla</a:t>
            </a:r>
          </a:p>
          <a:p>
            <a:pPr marL="171450" indent="-171450">
              <a:buFontTx/>
              <a:buChar char="•"/>
            </a:pPr>
            <a:r>
              <a:rPr lang="en-US" dirty="0" smtClean="0"/>
              <a:t>Unity runtime.  C/C++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Game code.  C# -&gt; .NET </a:t>
            </a:r>
            <a:r>
              <a:rPr lang="en-US" dirty="0" err="1" smtClean="0"/>
              <a:t>bytecode</a:t>
            </a:r>
            <a:r>
              <a:rPr lang="en-US" baseline="0" dirty="0" smtClean="0"/>
              <a:t> -&gt; 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indent="-171450">
              <a:buFontTx/>
              <a:buChar char="•"/>
            </a:pPr>
            <a:r>
              <a:rPr lang="en-US" dirty="0" smtClean="0"/>
              <a:t>http://blogs.unity3d.com/2014/04/29/on-the-future-of-web-publishing-in-unity/</a:t>
            </a:r>
          </a:p>
          <a:p>
            <a:pPr marL="171450" indent="-171450">
              <a:buFontTx/>
              <a:buChar char="•"/>
            </a:pPr>
            <a:r>
              <a:rPr lang="en-US" dirty="0" smtClean="0"/>
              <a:t>http://blogs.unity3d.com/2014/05/20/the-future-of-scripting-in-unity/</a:t>
            </a:r>
          </a:p>
          <a:p>
            <a:pPr marL="171450" indent="-171450">
              <a:buFontTx/>
              <a:buChar char="•"/>
            </a:pPr>
            <a:endParaRPr lang="en-US" dirty="0" smtClean="0"/>
          </a:p>
          <a:p>
            <a:pPr marL="0" indent="0">
              <a:buFontTx/>
              <a:buNone/>
            </a:pPr>
            <a:r>
              <a:rPr lang="en-US" b="1" dirty="0" smtClean="0"/>
              <a:t>Unreal Engine 4</a:t>
            </a:r>
            <a:r>
              <a:rPr lang="en-US" dirty="0" smtClean="0"/>
              <a:t> – Epic + Mozilla</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http://</a:t>
            </a:r>
            <a:r>
              <a:rPr lang="en-US" dirty="0" err="1" smtClean="0"/>
              <a:t>techcrunch.com</a:t>
            </a:r>
            <a:r>
              <a:rPr lang="en-US" dirty="0" smtClean="0"/>
              <a:t>/2014/03/12/epic-partners-with-mozilla-to-port-unreal-engine-4-to-the-web/</a:t>
            </a:r>
          </a:p>
          <a:p>
            <a:pPr marL="0" indent="0">
              <a:buFontTx/>
              <a:buNone/>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NORAD Tracks Santa</a:t>
            </a:r>
            <a:r>
              <a:rPr lang="en-US" dirty="0" smtClean="0"/>
              <a:t> - </a:t>
            </a:r>
            <a:r>
              <a:rPr lang="en-US" sz="1200" dirty="0" smtClean="0"/>
              <a:t>Analytical Graphics, Inc.</a:t>
            </a:r>
            <a:r>
              <a:rPr lang="en-US" sz="1200" baseline="0" dirty="0" smtClean="0"/>
              <a:t> + partners</a:t>
            </a:r>
            <a:endParaRPr lang="en-US" dirty="0" smtClean="0"/>
          </a:p>
          <a:p>
            <a:pPr marL="171450" indent="-171450">
              <a:buFont typeface="Arial"/>
              <a:buChar char="•"/>
            </a:pPr>
            <a:r>
              <a:rPr lang="en-US" dirty="0" smtClean="0"/>
              <a:t>JavaScript using Cesium</a:t>
            </a:r>
          </a:p>
          <a:p>
            <a:pPr marL="171450" indent="-171450">
              <a:buFont typeface="Arial"/>
              <a:buChar char="•"/>
            </a:pPr>
            <a:r>
              <a:rPr lang="en-US" dirty="0" smtClean="0"/>
              <a:t>In 2013, 48.8% WebGL success across all browsers &amp; platforms for 20M visitors, an increase of 146% over 2012.</a:t>
            </a:r>
          </a:p>
          <a:p>
            <a:pPr marL="171450" indent="-171450">
              <a:buFont typeface="Arial"/>
              <a:buChar char="•"/>
            </a:pPr>
            <a:r>
              <a:rPr lang="en-US" dirty="0" smtClean="0"/>
              <a:t>http://</a:t>
            </a:r>
            <a:r>
              <a:rPr lang="en-US" dirty="0" err="1" smtClean="0"/>
              <a:t>cesiumjs.org</a:t>
            </a:r>
            <a:r>
              <a:rPr lang="en-US" dirty="0" smtClean="0"/>
              <a:t>/demos/</a:t>
            </a:r>
            <a:r>
              <a:rPr lang="en-US" dirty="0" err="1" smtClean="0"/>
              <a:t>noradtrackssanta.html</a:t>
            </a:r>
            <a:endParaRPr lang="en-US" dirty="0" smtClean="0"/>
          </a:p>
          <a:p>
            <a:pPr marL="0" indent="0">
              <a:buFontTx/>
              <a:buNone/>
            </a:pPr>
            <a:endParaRPr lang="en-US" dirty="0" smtClean="0"/>
          </a:p>
          <a:p>
            <a:pPr marL="0" indent="0">
              <a:buFontTx/>
              <a:buNone/>
            </a:pPr>
            <a:r>
              <a:rPr lang="en-US" b="1" dirty="0" smtClean="0"/>
              <a:t>Google Maps</a:t>
            </a:r>
            <a:r>
              <a:rPr lang="en-US" dirty="0" smtClean="0"/>
              <a:t> – Google</a:t>
            </a:r>
          </a:p>
          <a:p>
            <a:pPr marL="171450" indent="-171450">
              <a:buFont typeface="Arial"/>
              <a:buChar char="•"/>
            </a:pPr>
            <a:r>
              <a:rPr lang="en-US" dirty="0" smtClean="0"/>
              <a:t>Rewritten using WebGL</a:t>
            </a:r>
          </a:p>
          <a:p>
            <a:pPr marL="171450" indent="-171450">
              <a:buFont typeface="Arial"/>
              <a:buChar char="•"/>
            </a:pPr>
            <a:r>
              <a:rPr lang="en-US" dirty="0" smtClean="0"/>
              <a:t>Vector data is no longer </a:t>
            </a:r>
            <a:r>
              <a:rPr lang="en-US" dirty="0" err="1" smtClean="0"/>
              <a:t>rasterizered</a:t>
            </a:r>
            <a:r>
              <a:rPr lang="en-US" dirty="0" smtClean="0"/>
              <a:t>, smooth zooms, 3D in beta</a:t>
            </a:r>
          </a:p>
          <a:p>
            <a:pPr marL="171450" indent="-171450">
              <a:buFont typeface="Arial"/>
              <a:buChar char="•"/>
            </a:pPr>
            <a:r>
              <a:rPr lang="en-US" dirty="0" smtClean="0"/>
              <a:t>“Google Maps + WebGL</a:t>
            </a:r>
            <a:r>
              <a:rPr lang="en-US" baseline="0" dirty="0" smtClean="0"/>
              <a:t> </a:t>
            </a:r>
            <a:r>
              <a:rPr lang="en-US" dirty="0" smtClean="0"/>
              <a:t>= </a:t>
            </a:r>
            <a:r>
              <a:rPr lang="en-US" dirty="0" err="1" smtClean="0"/>
              <a:t>MapsGL</a:t>
            </a:r>
            <a:r>
              <a:rPr lang="en-US" dirty="0" smtClean="0"/>
              <a:t>” by Bill Baxter.  2012. https://</a:t>
            </a:r>
            <a:r>
              <a:rPr lang="en-US" dirty="0" err="1" smtClean="0"/>
              <a:t>docs.google.com</a:t>
            </a:r>
            <a:r>
              <a:rPr lang="en-US" dirty="0" smtClean="0"/>
              <a:t>/presentation/d/1pL-OZnsWIKWcXflfJV8MPH3kKBehn0Mlx6-cdjmP3A0/</a:t>
            </a:r>
            <a:r>
              <a:rPr lang="en-US" dirty="0" err="1" smtClean="0"/>
              <a:t>edit#slide</a:t>
            </a:r>
            <a:r>
              <a:rPr lang="en-US" dirty="0" smtClean="0"/>
              <a:t>=id.g1e3a90e_1_28</a:t>
            </a:r>
          </a:p>
          <a:p>
            <a:pPr marL="171450" indent="-171450">
              <a:buFont typeface="Arial"/>
              <a:buChar char="•"/>
            </a:pPr>
            <a:r>
              <a:rPr lang="en-US" dirty="0" smtClean="0"/>
              <a:t>“Google </a:t>
            </a:r>
            <a:r>
              <a:rPr lang="en-US" dirty="0" err="1" smtClean="0"/>
              <a:t>MapsGL</a:t>
            </a:r>
            <a:r>
              <a:rPr lang="en-US" dirty="0" smtClean="0"/>
              <a:t>” by Bill Baxter and James </a:t>
            </a:r>
            <a:r>
              <a:rPr lang="en-US" dirty="0" err="1" smtClean="0"/>
              <a:t>Darpinian</a:t>
            </a:r>
            <a:r>
              <a:rPr lang="en-US" dirty="0" smtClean="0"/>
              <a:t>.  2012. https://</a:t>
            </a:r>
            <a:r>
              <a:rPr lang="en-US" dirty="0" err="1" smtClean="0"/>
              <a:t>docs.google.com</a:t>
            </a:r>
            <a:r>
              <a:rPr lang="en-US" dirty="0" smtClean="0"/>
              <a:t>/presentation/d/1zZgkOcQmpq2vHy9B6_2tF49ILKeasLqXrsrCn-Ni_vY/</a:t>
            </a:r>
            <a:r>
              <a:rPr lang="en-US" dirty="0" smtClean="0"/>
              <a:t>edit</a:t>
            </a:r>
          </a:p>
          <a:p>
            <a:pPr marL="171450" indent="-171450">
              <a:buFont typeface="Arial"/>
              <a:buChar char="•"/>
            </a:pPr>
            <a:r>
              <a:rPr lang="en-US" dirty="0" smtClean="0"/>
              <a:t>“</a:t>
            </a:r>
            <a:r>
              <a:rPr lang="en-US" sz="1200" kern="1200" dirty="0" smtClean="0">
                <a:solidFill>
                  <a:schemeClr val="tx1"/>
                </a:solidFill>
                <a:latin typeface="+mn-lt"/>
                <a:ea typeface="+mn-ea"/>
                <a:cs typeface="+mn-cs"/>
              </a:rPr>
              <a:t>Earth in Google maps: rendering trillions of triangles in JavaScript” by </a:t>
            </a:r>
            <a:r>
              <a:rPr lang="en-US" sz="1200" kern="1200" dirty="0" err="1" smtClean="0">
                <a:solidFill>
                  <a:schemeClr val="tx1"/>
                </a:solidFill>
                <a:latin typeface="+mn-lt"/>
                <a:ea typeface="+mn-ea"/>
                <a:cs typeface="+mn-cs"/>
              </a:rPr>
              <a:t>Janne</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Kontkanen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Evan Parker.  2014.</a:t>
            </a:r>
            <a:r>
              <a:rPr lang="en-US" sz="1200" kern="1200" baseline="0" dirty="0" smtClean="0">
                <a:solidFill>
                  <a:schemeClr val="tx1"/>
                </a:solidFill>
                <a:latin typeface="+mn-lt"/>
                <a:ea typeface="+mn-ea"/>
                <a:cs typeface="+mn-cs"/>
              </a:rPr>
              <a:t> http://</a:t>
            </a:r>
            <a:r>
              <a:rPr lang="en-US" sz="1200" kern="1200" baseline="0" dirty="0" err="1" smtClean="0">
                <a:solidFill>
                  <a:schemeClr val="tx1"/>
                </a:solidFill>
                <a:latin typeface="+mn-lt"/>
                <a:ea typeface="+mn-ea"/>
                <a:cs typeface="+mn-cs"/>
              </a:rPr>
              <a:t>dl.acm.org</a:t>
            </a:r>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citation.cfm?id</a:t>
            </a:r>
            <a:r>
              <a:rPr lang="en-US" sz="1200" kern="1200" baseline="0" dirty="0" smtClean="0">
                <a:solidFill>
                  <a:schemeClr val="tx1"/>
                </a:solidFill>
                <a:latin typeface="+mn-lt"/>
                <a:ea typeface="+mn-ea"/>
                <a:cs typeface="+mn-cs"/>
              </a:rPr>
              <a:t>=2614194</a:t>
            </a:r>
            <a:endParaRPr lang="en-US" dirty="0" smtClean="0"/>
          </a:p>
          <a:p>
            <a:pPr marL="171450" indent="-171450">
              <a:buFont typeface="Arial"/>
              <a:buChar char="•"/>
            </a:pPr>
            <a:endParaRPr lang="en-US" dirty="0" smtClean="0"/>
          </a:p>
          <a:p>
            <a:pPr marL="0" indent="0">
              <a:buFontTx/>
              <a:buNone/>
            </a:pPr>
            <a:endParaRPr lang="en-US" dirty="0" smtClean="0"/>
          </a:p>
          <a:p>
            <a:pPr marL="0" indent="0">
              <a:buFontTx/>
              <a:buNone/>
            </a:pPr>
            <a:r>
              <a:rPr lang="en-US" dirty="0" smtClean="0"/>
              <a:t>More high-profile uses of WebGL</a:t>
            </a:r>
          </a:p>
          <a:p>
            <a:pPr marL="171450" indent="-171450">
              <a:buFont typeface="Arial"/>
              <a:buChar char="•"/>
            </a:pPr>
            <a:r>
              <a:rPr lang="en-US" dirty="0" smtClean="0"/>
              <a:t>Sony built PS4</a:t>
            </a:r>
            <a:r>
              <a:rPr lang="en-US" baseline="0" dirty="0" smtClean="0"/>
              <a:t> UI on WebGL - http://</a:t>
            </a:r>
            <a:r>
              <a:rPr lang="en-US" baseline="0" dirty="0" err="1" smtClean="0"/>
              <a:t>tonyparisi.wordpress.com</a:t>
            </a:r>
            <a:r>
              <a:rPr lang="en-US" baseline="0" dirty="0" smtClean="0"/>
              <a:t>/2014/01/14/the-tipping-point/</a:t>
            </a:r>
          </a:p>
          <a:p>
            <a:pPr marL="171450" indent="-171450">
              <a:buFont typeface="Arial"/>
              <a:buChar char="•"/>
            </a:pPr>
            <a:r>
              <a:rPr lang="en-US" baseline="0" dirty="0" smtClean="0"/>
              <a:t>Disney - Find Your Way to OZ movie promo - http://</a:t>
            </a:r>
            <a:r>
              <a:rPr lang="en-US" baseline="0" dirty="0" err="1" smtClean="0"/>
              <a:t>www.findyourwaytooz.com</a:t>
            </a:r>
            <a:r>
              <a:rPr lang="en-US" baseline="0" dirty="0" smtClean="0"/>
              <a:t>/</a:t>
            </a:r>
          </a:p>
          <a:p>
            <a:pPr marL="171450" indent="-171450">
              <a:buFont typeface="Arial"/>
              <a:buChar char="•"/>
            </a:pPr>
            <a:r>
              <a:rPr lang="en-US" baseline="0" dirty="0" smtClean="0"/>
              <a:t>Warner Brothers – Gravity movie promo - http://</a:t>
            </a:r>
            <a:r>
              <a:rPr lang="en-US" baseline="0" dirty="0" err="1" smtClean="0"/>
              <a:t>gravitymovie.warnerbros.com</a:t>
            </a:r>
            <a:r>
              <a:rPr lang="en-US" baseline="0" dirty="0" smtClean="0"/>
              <a:t>/#/home</a:t>
            </a:r>
          </a:p>
          <a:p>
            <a:pPr marL="171450" indent="-171450">
              <a:buFont typeface="Arial"/>
              <a:buChar char="•"/>
            </a:pPr>
            <a:r>
              <a:rPr lang="en-US" dirty="0" smtClean="0"/>
              <a:t>New York Times – Hang glider visualization - http://</a:t>
            </a:r>
            <a:r>
              <a:rPr lang="en-US" dirty="0" err="1" smtClean="0"/>
              <a:t>www.nytimes.com</a:t>
            </a:r>
            <a:r>
              <a:rPr lang="en-US" dirty="0" smtClean="0"/>
              <a:t>/interactive/2013/01/13/sports/</a:t>
            </a:r>
            <a:r>
              <a:rPr lang="en-US" dirty="0" err="1" smtClean="0"/>
              <a:t>hang-gliding-record.html?_r</a:t>
            </a:r>
            <a:r>
              <a:rPr lang="en-US" dirty="0" smtClean="0"/>
              <a:t>=0</a:t>
            </a:r>
          </a:p>
          <a:p>
            <a:pPr marL="171450" indent="-171450">
              <a:buFont typeface="Arial"/>
              <a:buChar char="•"/>
            </a:pPr>
            <a:r>
              <a:rPr lang="en-US" dirty="0" err="1" smtClean="0"/>
              <a:t>iOS</a:t>
            </a:r>
            <a:r>
              <a:rPr lang="en-US" dirty="0" smtClean="0"/>
              <a:t> RAGE WebGL demo (by Brandon Jones, not id)</a:t>
            </a:r>
          </a:p>
          <a:p>
            <a:pPr marL="628650" lvl="1" indent="-171450">
              <a:buFont typeface="Arial"/>
              <a:buChar char="•"/>
            </a:pPr>
            <a:r>
              <a:rPr lang="en-US" dirty="0" smtClean="0"/>
              <a:t>https://</a:t>
            </a:r>
            <a:r>
              <a:rPr lang="en-US" dirty="0" err="1" smtClean="0"/>
              <a:t>www.youtube.com</a:t>
            </a:r>
            <a:r>
              <a:rPr lang="en-US" dirty="0" smtClean="0"/>
              <a:t>/</a:t>
            </a:r>
            <a:r>
              <a:rPr lang="en-US" dirty="0" err="1" smtClean="0"/>
              <a:t>watch?v</a:t>
            </a:r>
            <a:r>
              <a:rPr lang="en-US" dirty="0" smtClean="0"/>
              <a:t>=d0S2dsuSxHw</a:t>
            </a:r>
          </a:p>
          <a:p>
            <a:pPr marL="628650" lvl="1" indent="-171450">
              <a:buFont typeface="Arial"/>
              <a:buChar char="•"/>
            </a:pPr>
            <a:r>
              <a:rPr lang="en-US" dirty="0" smtClean="0"/>
              <a:t>http://</a:t>
            </a:r>
            <a:r>
              <a:rPr lang="en-US" dirty="0" err="1" smtClean="0"/>
              <a:t>blog.tojicode.com</a:t>
            </a:r>
            <a:r>
              <a:rPr lang="en-US" dirty="0" smtClean="0"/>
              <a:t>/2011/05/rage-</a:t>
            </a:r>
            <a:r>
              <a:rPr lang="en-US" dirty="0" err="1" smtClean="0"/>
              <a:t>webgl</a:t>
            </a:r>
            <a:r>
              <a:rPr lang="en-US" dirty="0" smtClean="0"/>
              <a:t>-tech-</a:t>
            </a:r>
            <a:r>
              <a:rPr lang="en-US" dirty="0" err="1" smtClean="0"/>
              <a:t>talk.html</a:t>
            </a:r>
            <a:endParaRPr lang="en-US" dirty="0" smtClean="0"/>
          </a:p>
          <a:p>
            <a:pPr marL="171450" lvl="0" indent="-171450">
              <a:buFont typeface="Arial"/>
              <a:buChar char="•"/>
            </a:pPr>
            <a:r>
              <a:rPr lang="en-US" dirty="0" smtClean="0"/>
              <a:t>Quake 4 assets (using </a:t>
            </a:r>
            <a:r>
              <a:rPr lang="en-US" dirty="0" err="1" smtClean="0"/>
              <a:t>Turbulenz</a:t>
            </a:r>
            <a:r>
              <a:rPr lang="en-US" dirty="0" smtClean="0"/>
              <a:t>, not by id)</a:t>
            </a:r>
          </a:p>
          <a:p>
            <a:pPr marL="628650" lvl="1" indent="-171450">
              <a:buFont typeface="Arial"/>
              <a:buChar char="•"/>
            </a:pPr>
            <a:r>
              <a:rPr lang="en-US" dirty="0" smtClean="0"/>
              <a:t>http://</a:t>
            </a:r>
            <a:r>
              <a:rPr lang="en-US" dirty="0" err="1" smtClean="0"/>
              <a:t>www.geek.com</a:t>
            </a:r>
            <a:r>
              <a:rPr lang="en-US" dirty="0" smtClean="0"/>
              <a:t>/games/turbulenz-webgl-engine-proves-quake-4-is-possible-in-a-browser-1505401/</a:t>
            </a:r>
          </a:p>
          <a:p>
            <a:pPr marL="628650" lvl="1" indent="-171450">
              <a:buFont typeface="Arial"/>
              <a:buChar char="•"/>
            </a:pPr>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7</a:t>
            </a:fld>
            <a:endParaRPr lang="en-US"/>
          </a:p>
        </p:txBody>
      </p:sp>
    </p:spTree>
    <p:extLst>
      <p:ext uri="{BB962C8B-B14F-4D97-AF65-F5344CB8AC3E}">
        <p14:creationId xmlns:p14="http://schemas.microsoft.com/office/powerpoint/2010/main" val="342659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8</a:t>
            </a:fld>
            <a:endParaRPr lang="en-US"/>
          </a:p>
        </p:txBody>
      </p:sp>
    </p:spTree>
    <p:extLst>
      <p:ext uri="{BB962C8B-B14F-4D97-AF65-F5344CB8AC3E}">
        <p14:creationId xmlns:p14="http://schemas.microsoft.com/office/powerpoint/2010/main" val="2338867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9</a:t>
            </a:fld>
            <a:endParaRPr lang="en-US"/>
          </a:p>
        </p:txBody>
      </p:sp>
    </p:spTree>
    <p:extLst>
      <p:ext uri="{BB962C8B-B14F-4D97-AF65-F5344CB8AC3E}">
        <p14:creationId xmlns:p14="http://schemas.microsoft.com/office/powerpoint/2010/main" val="1363811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19AFA9C-475D-4047-92D9-028B4264C12B}" type="datetimeFigureOut">
              <a:rPr lang="en-US" smtClean="0"/>
              <a:pPr/>
              <a:t>8/8/14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9AFA9C-475D-4047-92D9-028B4264C12B}" type="datetimeFigureOut">
              <a:rPr lang="en-US" smtClean="0"/>
              <a:pPr/>
              <a:t>8/8/14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9AFA9C-475D-4047-92D9-028B4264C12B}" type="datetimeFigureOut">
              <a:rPr lang="en-US" smtClean="0"/>
              <a:pPr/>
              <a:t>8/8/14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9AFA9C-475D-4047-92D9-028B4264C12B}" type="datetimeFigureOut">
              <a:rPr lang="en-US" smtClean="0"/>
              <a:pPr/>
              <a:t>8/8/14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9EF6A4-C9A0-4F44-AA83-5864878FA86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9AFA9C-475D-4047-92D9-028B4264C12B}" type="datetimeFigureOut">
              <a:rPr lang="en-US" smtClean="0"/>
              <a:pPr/>
              <a:t>8/8/14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9AFA9C-475D-4047-92D9-028B4264C12B}" type="datetimeFigureOut">
              <a:rPr lang="en-US" smtClean="0"/>
              <a:pPr/>
              <a:t>8/8/14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8/8/14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8/8/14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rgbClr val="FFFFFF"/>
                </a:solidFill>
              </a:defRPr>
            </a:lvl1pPr>
          </a:lstStyle>
          <a:p>
            <a:fld id="{E19AFA9C-475D-4047-92D9-028B4264C12B}" type="datetimeFigureOut">
              <a:rPr lang="en-US" smtClean="0"/>
              <a:pPr/>
              <a:t>8/8/14</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ln>
                  <a:solidFill>
                    <a:srgbClr val="FFFFFF"/>
                  </a:solidFill>
                </a:ln>
                <a:solidFill>
                  <a:schemeClr val="tx1">
                    <a:tint val="75000"/>
                  </a:schemeClr>
                </a:solidFill>
              </a:defRPr>
            </a:lvl1pPr>
          </a:lstStyle>
          <a:p>
            <a:fld id="{0C9EF6A4-C9A0-4F44-AA83-5864878FA867}" type="slidenum">
              <a:rPr lang="en-US" smtClean="0"/>
              <a:pPr/>
              <a:t>‹#›</a:t>
            </a:fld>
            <a:endParaRPr lang="en-US" dirty="0"/>
          </a:p>
        </p:txBody>
      </p:sp>
      <p:pic>
        <p:nvPicPr>
          <p:cNvPr id="7" name="Picture 6" descr="S14_LogoV.pdf"/>
          <p:cNvPicPr>
            <a:picLocks noChangeAspect="1"/>
          </p:cNvPicPr>
          <p:nvPr userDrawn="1"/>
        </p:nvPicPr>
        <p:blipFill>
          <a:blip r:embed="rId14"/>
          <a:stretch>
            <a:fillRect/>
          </a:stretch>
        </p:blipFill>
        <p:spPr>
          <a:xfrm>
            <a:off x="0" y="4195236"/>
            <a:ext cx="1264352" cy="948264"/>
          </a:xfrm>
          <a:prstGeom prst="rect">
            <a:avLst/>
          </a:prstGeom>
        </p:spPr>
      </p:pic>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5" Type="http://schemas.openxmlformats.org/officeDocument/2006/relationships/image" Target="../media/image5.png"/><Relationship Id="rId6" Type="http://schemas.openxmlformats.org/officeDocument/2006/relationships/image" Target="../media/image6.em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tiff"/></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www.pearsonhighered.com/pearsonhigheredus/educator/product/products_detail.page?isbn=9780133574845&amp;forced_logout=forced_logged_out" TargetMode="External"/><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hyperlink" Target="http://www.seas.upenn.edu/~cis565/" TargetMode="External"/><Relationship Id="rId5" Type="http://schemas.openxmlformats.org/officeDocument/2006/relationships/hyperlink" Target="http://cis700-003-spring-2014.github.io/"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iamnop.com/" TargetMode="External"/><Relationship Id="rId4" Type="http://schemas.openxmlformats.org/officeDocument/2006/relationships/hyperlink" Target="http://iamnop.com/raymarch/" TargetMode="External"/><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alice-yang.com/" TargetMode="External"/><Relationship Id="rId4" Type="http://schemas.openxmlformats.org/officeDocument/2006/relationships/hyperlink" Target="http://glsl.heroku.com/e%232306.2" TargetMode="External"/><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wuhao1117.github.io/WebGL-Ocean-FFT/" TargetMode="External"/><Relationship Id="rId4" Type="http://schemas.openxmlformats.org/officeDocument/2006/relationships/image" Target="../media/image26.png"/><Relationship Id="rId5" Type="http://schemas.openxmlformats.org/officeDocument/2006/relationships/hyperlink" Target="https://www.linkedin.com/profile/view?id=218804536" TargetMode="External"/><Relationship Id="rId6" Type="http://schemas.openxmlformats.org/officeDocument/2006/relationships/hyperlink" Target="https://www.linkedin.com/profile/view?id=85032118"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ijietian.com/WebGL/deferredshading/index.html" TargetMode="External"/><Relationship Id="rId4" Type="http://schemas.openxmlformats.org/officeDocument/2006/relationships/image" Target="../media/image27.png"/><Relationship Id="rId5" Type="http://schemas.openxmlformats.org/officeDocument/2006/relationships/hyperlink" Target="http://sijietian.com/" TargetMode="External"/><Relationship Id="rId6" Type="http://schemas.openxmlformats.org/officeDocument/2006/relationships/hyperlink" Target="http://www.yuqinshao.com/"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s://www.linkedin.com/pub/alexander-miller/65/a38/829" TargetMode="External"/><Relationship Id="rId4" Type="http://schemas.openxmlformats.org/officeDocument/2006/relationships/hyperlink" Target="http://www.noahbenjaminlyons.com/" TargetMode="External"/><Relationship Id="rId5" Type="http://schemas.openxmlformats.org/officeDocument/2006/relationships/hyperlink" Target="http://www.yuqinshao.com/" TargetMode="External"/><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s://www.shadertoy.com" TargetMode="External"/><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hyperlink" Target="http://webglreport.com/" TargetMode="External"/><Relationship Id="rId4" Type="http://schemas.openxmlformats.org/officeDocument/2006/relationships/image" Target="../media/image30.png"/><Relationship Id="rId5" Type="http://schemas.openxmlformats.org/officeDocument/2006/relationships/hyperlink" Target="http://webglstats.com/" TargetMode="External"/><Relationship Id="rId6" Type="http://schemas.openxmlformats.org/officeDocument/2006/relationships/image" Target="../media/image31.png"/><Relationship Id="rId7" Type="http://schemas.openxmlformats.org/officeDocument/2006/relationships/hyperlink" Target="http://toji.github.io/texture-tester/" TargetMode="External"/><Relationship Id="rId8"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hyperlink" Target="http://google.github.io/tracing-framework/" TargetMode="External"/><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s://hacks.mozilla.org/2013/11/live-editing-webgl-shaders-with-firefox-developer-tools/" TargetMode="External"/><Relationship Id="rId4" Type="http://schemas.openxmlformats.org/officeDocument/2006/relationships/image" Target="../media/image34.png"/><Relationship Id="rId5" Type="http://schemas.openxmlformats.org/officeDocument/2006/relationships/hyperlink" Target="https://hacks.mozilla.org/2014/03/introducing-the-canvas-debugger-in-firefox-developer-tools/" TargetMode="External"/><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cesiumjs.org/blog.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twitter.com/pjcozzi" TargetMode="External"/><Relationship Id="rId4" Type="http://schemas.openxmlformats.org/officeDocument/2006/relationships/hyperlink" Target="mailto:pjcozzi@siggraph.org" TargetMode="External"/><Relationship Id="rId5" Type="http://schemas.openxmlformats.org/officeDocument/2006/relationships/hyperlink" Target="http://www.seas.upenn.edu/~pcozzi/" TargetMode="External"/><Relationship Id="rId6" Type="http://schemas.openxmlformats.org/officeDocument/2006/relationships/hyperlink" Target="mailto:angel@cs.unm.edu" TargetMode="External"/><Relationship Id="rId7" Type="http://schemas.openxmlformats.org/officeDocument/2006/relationships/hyperlink" Target="http://www.cs.unm.edu/~angel/"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www.pearsonhighered.com/pearsonhigheredus/educator/product/products_detail.page?isbn=9780133574845&amp;forced_logout=forced_logged_out" TargetMode="External"/><Relationship Id="rId4" Type="http://schemas.openxmlformats.org/officeDocument/2006/relationships/image" Target="../media/image7.png"/><Relationship Id="rId5" Type="http://schemas.openxmlformats.org/officeDocument/2006/relationships/hyperlink" Target="https://www.udacity.com/course/cs291" TargetMode="External"/><Relationship Id="rId6" Type="http://schemas.openxmlformats.org/officeDocument/2006/relationships/image" Target="../media/image8.png"/><Relationship Id="rId7"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hyperlink" Target="https://www.google.com/maps/" TargetMode="External"/><Relationship Id="rId12"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race.assassinscreedpirates.com/" TargetMode="External"/><Relationship Id="rId4" Type="http://schemas.openxmlformats.org/officeDocument/2006/relationships/image" Target="../media/image9.png"/><Relationship Id="rId5" Type="http://schemas.openxmlformats.org/officeDocument/2006/relationships/hyperlink" Target="http://beta.unity3d.com/jonas/AngryBots/" TargetMode="External"/><Relationship Id="rId6" Type="http://schemas.openxmlformats.org/officeDocument/2006/relationships/image" Target="../media/image10.png"/><Relationship Id="rId7" Type="http://schemas.openxmlformats.org/officeDocument/2006/relationships/hyperlink" Target="https://www.youtube.com/watch?v=a3TTeEGdRsA" TargetMode="External"/><Relationship Id="rId8" Type="http://schemas.openxmlformats.org/officeDocument/2006/relationships/image" Target="../media/image11.png"/><Relationship Id="rId9" Type="http://schemas.openxmlformats.org/officeDocument/2006/relationships/hyperlink" Target="https://www.youtube.com/watch?v=c2uNDlP4RiE" TargetMode="External"/><Relationship Id="rId10"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69906"/>
            <a:ext cx="9144000" cy="1446550"/>
          </a:xfrm>
          <a:prstGeom prst="rect">
            <a:avLst/>
          </a:prstGeom>
          <a:noFill/>
        </p:spPr>
        <p:txBody>
          <a:bodyPr wrap="square" rtlCol="0">
            <a:spAutoFit/>
          </a:bodyPr>
          <a:lstStyle/>
          <a:p>
            <a:pPr algn="ctr"/>
            <a:r>
              <a:rPr lang="en-US" sz="4400" dirty="0" smtClean="0"/>
              <a:t>Teaching Intro and Advanced Graphics with WebGL</a:t>
            </a:r>
            <a:endParaRPr lang="en-US" sz="4400" dirty="0"/>
          </a:p>
        </p:txBody>
      </p:sp>
      <p:sp>
        <p:nvSpPr>
          <p:cNvPr id="3" name="TextBox 2"/>
          <p:cNvSpPr txBox="1"/>
          <p:nvPr/>
        </p:nvSpPr>
        <p:spPr>
          <a:xfrm>
            <a:off x="1416496" y="2362662"/>
            <a:ext cx="2904586" cy="1200329"/>
          </a:xfrm>
          <a:prstGeom prst="rect">
            <a:avLst/>
          </a:prstGeom>
          <a:noFill/>
        </p:spPr>
        <p:txBody>
          <a:bodyPr wrap="none" rtlCol="0">
            <a:spAutoFit/>
          </a:bodyPr>
          <a:lstStyle/>
          <a:p>
            <a:r>
              <a:rPr lang="en-US" dirty="0"/>
              <a:t>Patrick </a:t>
            </a:r>
            <a:r>
              <a:rPr lang="en-US" dirty="0" smtClean="0"/>
              <a:t>Cozzi</a:t>
            </a:r>
          </a:p>
          <a:p>
            <a:endParaRPr lang="en-US" dirty="0"/>
          </a:p>
          <a:p>
            <a:r>
              <a:rPr lang="en-US" dirty="0"/>
              <a:t>Analytical Graphics, Inc.</a:t>
            </a:r>
          </a:p>
          <a:p>
            <a:r>
              <a:rPr lang="en-US" dirty="0"/>
              <a:t>University of Pennsylvania</a:t>
            </a:r>
            <a:endParaRPr lang="en-US" dirty="0" smtClean="0"/>
          </a:p>
        </p:txBody>
      </p:sp>
      <p:sp>
        <p:nvSpPr>
          <p:cNvPr id="5" name="TextBox 4"/>
          <p:cNvSpPr txBox="1"/>
          <p:nvPr/>
        </p:nvSpPr>
        <p:spPr>
          <a:xfrm>
            <a:off x="4951723" y="2362662"/>
            <a:ext cx="2775782" cy="923330"/>
          </a:xfrm>
          <a:prstGeom prst="rect">
            <a:avLst/>
          </a:prstGeom>
          <a:noFill/>
        </p:spPr>
        <p:txBody>
          <a:bodyPr wrap="none" rtlCol="0">
            <a:spAutoFit/>
          </a:bodyPr>
          <a:lstStyle/>
          <a:p>
            <a:r>
              <a:rPr lang="en-US" dirty="0" smtClean="0">
                <a:solidFill>
                  <a:srgbClr val="413B36"/>
                </a:solidFill>
              </a:rPr>
              <a:t>Ed Angel</a:t>
            </a:r>
          </a:p>
          <a:p>
            <a:endParaRPr lang="en-US" dirty="0" smtClean="0">
              <a:solidFill>
                <a:srgbClr val="413B36"/>
              </a:solidFill>
            </a:endParaRPr>
          </a:p>
          <a:p>
            <a:r>
              <a:rPr lang="en-US" dirty="0" smtClean="0">
                <a:solidFill>
                  <a:srgbClr val="413B36"/>
                </a:solidFill>
              </a:rPr>
              <a:t>University </a:t>
            </a:r>
            <a:r>
              <a:rPr lang="en-US" dirty="0">
                <a:solidFill>
                  <a:srgbClr val="413B36"/>
                </a:solidFill>
              </a:rPr>
              <a:t>of New Mexico</a:t>
            </a:r>
          </a:p>
        </p:txBody>
      </p:sp>
      <p:pic>
        <p:nvPicPr>
          <p:cNvPr id="8" name="Picture 7"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337" y="4537026"/>
            <a:ext cx="1221086" cy="606473"/>
          </a:xfrm>
          <a:prstGeom prst="rect">
            <a:avLst/>
          </a:prstGeom>
        </p:spPr>
      </p:pic>
      <p:pic>
        <p:nvPicPr>
          <p:cNvPr id="9" name="Picture 8" descr="penn_fulllogo.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486" y="4609502"/>
            <a:ext cx="1400297" cy="461521"/>
          </a:xfrm>
          <a:prstGeom prst="rect">
            <a:avLst/>
          </a:prstGeom>
        </p:spPr>
      </p:pic>
      <p:pic>
        <p:nvPicPr>
          <p:cNvPr id="14" name="Picture 13"/>
          <p:cNvPicPr>
            <a:picLocks noChangeAspect="1"/>
          </p:cNvPicPr>
          <p:nvPr/>
        </p:nvPicPr>
        <p:blipFill>
          <a:blip r:embed="rId5"/>
          <a:stretch>
            <a:fillRect/>
          </a:stretch>
        </p:blipFill>
        <p:spPr>
          <a:xfrm>
            <a:off x="5007229" y="4593399"/>
            <a:ext cx="1230816" cy="493727"/>
          </a:xfrm>
          <a:prstGeom prst="rect">
            <a:avLst/>
          </a:prstGeom>
        </p:spPr>
      </p:pic>
      <p:pic>
        <p:nvPicPr>
          <p:cNvPr id="10" name="Picture 9" descr="UNM_Logo_Sp_Vert_CMYK.eps"/>
          <p:cNvPicPr>
            <a:picLocks noChangeAspect="1"/>
          </p:cNvPicPr>
          <p:nvPr/>
        </p:nvPicPr>
        <p:blipFill>
          <a:blip r:embed="rId6"/>
          <a:stretch>
            <a:fillRect/>
          </a:stretch>
        </p:blipFill>
        <p:spPr>
          <a:xfrm>
            <a:off x="8031223" y="4537026"/>
            <a:ext cx="1030765" cy="50732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Starting with </a:t>
            </a:r>
            <a:r>
              <a:rPr lang="en-US" sz="7200" dirty="0" err="1" smtClean="0"/>
              <a:t>WebGL</a:t>
            </a:r>
            <a:r>
              <a:rPr lang="en-US" sz="7200" dirty="0" smtClean="0"/>
              <a:t/>
            </a:r>
            <a:br>
              <a:rPr lang="en-US" sz="7200" dirty="0" smtClean="0"/>
            </a:br>
            <a:r>
              <a:rPr lang="en-US" sz="7200" dirty="0" smtClean="0"/>
              <a:t/>
            </a:r>
            <a:br>
              <a:rPr lang="en-US" sz="7200" dirty="0" smtClean="0"/>
            </a:br>
            <a:r>
              <a:rPr lang="en-US" sz="5333" dirty="0" smtClean="0"/>
              <a:t>Ed’s course</a:t>
            </a:r>
            <a:endParaRPr lang="en-US" sz="72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spTree>
    <p:extLst>
      <p:ext uri="{BB962C8B-B14F-4D97-AF65-F5344CB8AC3E}">
        <p14:creationId xmlns:p14="http://schemas.microsoft.com/office/powerpoint/2010/main" val="42933658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sp>
        <p:nvSpPr>
          <p:cNvPr id="5" name="Title 1"/>
          <p:cNvSpPr txBox="1">
            <a:spLocks/>
          </p:cNvSpPr>
          <p:nvPr/>
        </p:nvSpPr>
        <p:spPr>
          <a:xfrm>
            <a:off x="972793" y="2785676"/>
            <a:ext cx="7198414"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t>CS 495/595 ECE 491/591: Special Topics (online)</a:t>
            </a:r>
          </a:p>
          <a:p>
            <a:pPr algn="l"/>
            <a:r>
              <a:rPr lang="en-US" sz="2400" dirty="0" smtClean="0"/>
              <a:t>CS/ECE 412: Computer Graphics</a:t>
            </a:r>
            <a:endParaRPr lang="en-US" sz="2400" dirty="0"/>
          </a:p>
        </p:txBody>
      </p:sp>
      <p:pic>
        <p:nvPicPr>
          <p:cNvPr id="8" name="Picture 7" descr="UNM_Logo_Sp_Vert_CMYK.eps"/>
          <p:cNvPicPr>
            <a:picLocks noChangeAspect="1"/>
          </p:cNvPicPr>
          <p:nvPr/>
        </p:nvPicPr>
        <p:blipFill>
          <a:blip r:embed="rId3"/>
          <a:stretch>
            <a:fillRect/>
          </a:stretch>
        </p:blipFill>
        <p:spPr>
          <a:xfrm>
            <a:off x="3030413" y="565876"/>
            <a:ext cx="2855184" cy="1405286"/>
          </a:xfrm>
          <a:prstGeom prst="rect">
            <a:avLst/>
          </a:prstGeom>
        </p:spPr>
      </p:pic>
    </p:spTree>
    <p:extLst>
      <p:ext uri="{BB962C8B-B14F-4D97-AF65-F5344CB8AC3E}">
        <p14:creationId xmlns:p14="http://schemas.microsoft.com/office/powerpoint/2010/main" val="3193731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normAutofit/>
          </a:bodyPr>
          <a:lstStyle/>
          <a:p>
            <a:r>
              <a:rPr lang="en-US" sz="2800" dirty="0" smtClean="0"/>
              <a:t>Syllabus</a:t>
            </a:r>
            <a:endParaRPr lang="en-US" sz="2800" dirty="0"/>
          </a:p>
        </p:txBody>
      </p:sp>
      <p:sp>
        <p:nvSpPr>
          <p:cNvPr id="3" name="Content Placeholder 2"/>
          <p:cNvSpPr>
            <a:spLocks noGrp="1"/>
          </p:cNvSpPr>
          <p:nvPr>
            <p:ph idx="1"/>
          </p:nvPr>
        </p:nvSpPr>
        <p:spPr>
          <a:xfrm>
            <a:off x="1670397" y="682324"/>
            <a:ext cx="6319644" cy="4340347"/>
          </a:xfrm>
        </p:spPr>
        <p:txBody>
          <a:bodyPr>
            <a:normAutofit fontScale="55000" lnSpcReduction="20000"/>
          </a:bodyPr>
          <a:lstStyle/>
          <a:p>
            <a:r>
              <a:rPr lang="en-US" dirty="0" smtClean="0"/>
              <a:t>Week 1: Introduction and Overview</a:t>
            </a:r>
          </a:p>
          <a:p>
            <a:r>
              <a:rPr lang="en-US" dirty="0" smtClean="0"/>
              <a:t>Week 2: Introduction to </a:t>
            </a:r>
            <a:r>
              <a:rPr lang="en-US" dirty="0" err="1" smtClean="0"/>
              <a:t>WebGL</a:t>
            </a:r>
            <a:endParaRPr lang="en-US" dirty="0" smtClean="0"/>
          </a:p>
          <a:p>
            <a:r>
              <a:rPr lang="en-US" dirty="0" smtClean="0"/>
              <a:t>Week 3: GLSL and Shaders</a:t>
            </a:r>
          </a:p>
          <a:p>
            <a:r>
              <a:rPr lang="en-US" dirty="0" smtClean="0"/>
              <a:t>Week 4: Input and Interaction</a:t>
            </a:r>
          </a:p>
          <a:p>
            <a:r>
              <a:rPr lang="en-US" dirty="0" smtClean="0"/>
              <a:t>Week 5: Geometry and Transformations</a:t>
            </a:r>
          </a:p>
          <a:p>
            <a:r>
              <a:rPr lang="en-US" dirty="0" smtClean="0"/>
              <a:t>Week 6: Modeling and Viewing</a:t>
            </a:r>
          </a:p>
          <a:p>
            <a:r>
              <a:rPr lang="en-US" dirty="0" smtClean="0"/>
              <a:t>Week 7: Projection Matrices and Shadows</a:t>
            </a:r>
          </a:p>
          <a:p>
            <a:r>
              <a:rPr lang="en-US" dirty="0" smtClean="0"/>
              <a:t>Week 8: Lighting and Shading</a:t>
            </a:r>
          </a:p>
          <a:p>
            <a:r>
              <a:rPr lang="en-US" dirty="0" smtClean="0"/>
              <a:t>Week 9: Buffers and Texture Mapping</a:t>
            </a:r>
          </a:p>
          <a:p>
            <a:r>
              <a:rPr lang="en-US" dirty="0" smtClean="0"/>
              <a:t>Week 10: Discrete Techniques</a:t>
            </a:r>
          </a:p>
          <a:p>
            <a:r>
              <a:rPr lang="en-US" dirty="0" smtClean="0"/>
              <a:t>Week 11: Off-Screen Rendering.</a:t>
            </a:r>
          </a:p>
          <a:p>
            <a:r>
              <a:rPr lang="en-US" dirty="0" smtClean="0"/>
              <a:t>Week 12: Hierarchy</a:t>
            </a:r>
          </a:p>
          <a:p>
            <a:r>
              <a:rPr lang="en-US" dirty="0" smtClean="0"/>
              <a:t>Week 13: Implementation</a:t>
            </a:r>
          </a:p>
          <a:p>
            <a:r>
              <a:rPr lang="en-US" dirty="0" smtClean="0"/>
              <a:t>Week 14: Curves and Surfaces</a:t>
            </a:r>
          </a:p>
          <a:p>
            <a:r>
              <a:rPr lang="en-US" dirty="0" smtClean="0"/>
              <a:t>Week 15: Global Rendering</a:t>
            </a:r>
          </a:p>
          <a:p>
            <a:endParaRPr lang="en-US" dirty="0" smtClean="0"/>
          </a:p>
          <a:p>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Decisions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Only JS and HTML</a:t>
            </a:r>
          </a:p>
          <a:p>
            <a:pPr lvl="1"/>
            <a:r>
              <a:rPr lang="en-US" smtClean="0"/>
              <a:t>no CSS </a:t>
            </a:r>
            <a:r>
              <a:rPr lang="en-US" dirty="0" smtClean="0"/>
              <a:t>or </a:t>
            </a:r>
            <a:r>
              <a:rPr lang="en-US" dirty="0" err="1" smtClean="0"/>
              <a:t>JQuery</a:t>
            </a:r>
            <a:r>
              <a:rPr lang="en-US" dirty="0" smtClean="0"/>
              <a:t> for required projects</a:t>
            </a:r>
          </a:p>
          <a:p>
            <a:pPr lvl="1"/>
            <a:r>
              <a:rPr lang="en-US" dirty="0" smtClean="0"/>
              <a:t>discourage use of </a:t>
            </a:r>
            <a:r>
              <a:rPr lang="en-US" dirty="0" err="1" smtClean="0"/>
              <a:t>three.js</a:t>
            </a:r>
            <a:endParaRPr lang="en-US" dirty="0" smtClean="0"/>
          </a:p>
          <a:p>
            <a:pPr lvl="1"/>
            <a:r>
              <a:rPr lang="en-US" dirty="0" smtClean="0"/>
              <a:t>shaders in HTML file</a:t>
            </a:r>
          </a:p>
          <a:p>
            <a:r>
              <a:rPr lang="en-US" dirty="0" smtClean="0"/>
              <a:t>Encourage use of separate HTML and JS files</a:t>
            </a:r>
          </a:p>
          <a:p>
            <a:pPr lvl="1"/>
            <a:r>
              <a:rPr lang="en-US" dirty="0" smtClean="0"/>
              <a:t>HTML file for page layout, resources and shaders</a:t>
            </a:r>
          </a:p>
          <a:p>
            <a:pPr lvl="1"/>
            <a:r>
              <a:rPr lang="en-US" dirty="0" smtClean="0"/>
              <a:t>JS file for </a:t>
            </a:r>
            <a:r>
              <a:rPr lang="en-US" dirty="0" err="1" smtClean="0"/>
              <a:t>WebGL</a:t>
            </a:r>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213197" y="972742"/>
            <a:ext cx="7321203" cy="382193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15492"/>
            <a:ext cx="8229600" cy="857250"/>
          </a:xfrm>
        </p:spPr>
        <p:txBody>
          <a:bodyPr>
            <a:normAutofit/>
          </a:bodyPr>
          <a:lstStyle/>
          <a:p>
            <a:r>
              <a:rPr lang="en-US" sz="4000" dirty="0" smtClean="0"/>
              <a:t>Project 1: Tessellation and Twist</a:t>
            </a:r>
            <a:endParaRPr lang="en-US" sz="4000" dirty="0"/>
          </a:p>
        </p:txBody>
      </p:sp>
      <p:pic>
        <p:nvPicPr>
          <p:cNvPr id="4" name="Content Placeholder 4" descr="t1.tiff"/>
          <p:cNvPicPr>
            <a:picLocks noChangeAspect="1"/>
          </p:cNvPicPr>
          <p:nvPr/>
        </p:nvPicPr>
        <p:blipFill>
          <a:blip r:embed="rId3"/>
          <a:srcRect l="-24706" r="-24706"/>
          <a:stretch>
            <a:fillRect/>
          </a:stretch>
        </p:blipFill>
        <p:spPr>
          <a:xfrm>
            <a:off x="915723" y="972742"/>
            <a:ext cx="3886200" cy="1771650"/>
          </a:xfrm>
          <a:prstGeom prst="rect">
            <a:avLst/>
          </a:prstGeom>
        </p:spPr>
      </p:pic>
      <p:pic>
        <p:nvPicPr>
          <p:cNvPr id="5" name="Picture 5" descr="t2.tiff"/>
          <p:cNvPicPr>
            <a:picLocks noChangeAspect="1"/>
          </p:cNvPicPr>
          <p:nvPr/>
        </p:nvPicPr>
        <p:blipFill>
          <a:blip r:embed="rId4"/>
          <a:srcRect b="15045"/>
          <a:stretch>
            <a:fillRect/>
          </a:stretch>
        </p:blipFill>
        <p:spPr bwMode="auto">
          <a:xfrm>
            <a:off x="5080000" y="1066800"/>
            <a:ext cx="2947988" cy="1504950"/>
          </a:xfrm>
          <a:prstGeom prst="rect">
            <a:avLst/>
          </a:prstGeom>
          <a:noFill/>
          <a:ln w="9525">
            <a:noFill/>
            <a:miter lim="800000"/>
            <a:headEnd/>
            <a:tailEnd/>
          </a:ln>
        </p:spPr>
      </p:pic>
      <p:pic>
        <p:nvPicPr>
          <p:cNvPr id="6" name="Picture 6" descr="t3.tiff"/>
          <p:cNvPicPr>
            <a:picLocks noChangeAspect="1"/>
          </p:cNvPicPr>
          <p:nvPr/>
        </p:nvPicPr>
        <p:blipFill>
          <a:blip r:embed="rId5"/>
          <a:srcRect/>
          <a:stretch>
            <a:fillRect/>
          </a:stretch>
        </p:blipFill>
        <p:spPr bwMode="auto">
          <a:xfrm>
            <a:off x="1446212" y="2701529"/>
            <a:ext cx="2820988" cy="2043113"/>
          </a:xfrm>
          <a:prstGeom prst="rect">
            <a:avLst/>
          </a:prstGeom>
          <a:noFill/>
          <a:ln w="9525">
            <a:noFill/>
            <a:miter lim="800000"/>
            <a:headEnd/>
            <a:tailEnd/>
          </a:ln>
        </p:spPr>
      </p:pic>
      <p:pic>
        <p:nvPicPr>
          <p:cNvPr id="7" name="Picture 7" descr="t4.tiff"/>
          <p:cNvPicPr>
            <a:picLocks noChangeAspect="1"/>
          </p:cNvPicPr>
          <p:nvPr/>
        </p:nvPicPr>
        <p:blipFill>
          <a:blip r:embed="rId6"/>
          <a:srcRect t="15079"/>
          <a:stretch>
            <a:fillRect/>
          </a:stretch>
        </p:blipFill>
        <p:spPr bwMode="auto">
          <a:xfrm>
            <a:off x="5029200" y="2803923"/>
            <a:ext cx="2998788" cy="1940719"/>
          </a:xfrm>
          <a:prstGeom prst="rect">
            <a:avLst/>
          </a:prstGeom>
          <a:noFill/>
          <a:ln w="9525">
            <a:noFill/>
            <a:miter lim="800000"/>
            <a:headEnd/>
            <a:tailEnd/>
          </a:ln>
        </p:spPr>
      </p:pic>
      <p:sp>
        <p:nvSpPr>
          <p:cNvPr id="8" name="TextBox 8"/>
          <p:cNvSpPr txBox="1">
            <a:spLocks noChangeArrowheads="1"/>
          </p:cNvSpPr>
          <p:nvPr/>
        </p:nvSpPr>
        <p:spPr bwMode="auto">
          <a:xfrm>
            <a:off x="2256815" y="2571750"/>
            <a:ext cx="12192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triangle</a:t>
            </a:r>
          </a:p>
        </p:txBody>
      </p:sp>
      <p:sp>
        <p:nvSpPr>
          <p:cNvPr id="9" name="TextBox 9"/>
          <p:cNvSpPr txBox="1">
            <a:spLocks noChangeArrowheads="1"/>
          </p:cNvSpPr>
          <p:nvPr/>
        </p:nvSpPr>
        <p:spPr bwMode="auto">
          <a:xfrm>
            <a:off x="5257800" y="2571750"/>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tessellated triangle</a:t>
            </a:r>
          </a:p>
        </p:txBody>
      </p:sp>
      <p:sp>
        <p:nvSpPr>
          <p:cNvPr id="10" name="TextBox 10"/>
          <p:cNvSpPr txBox="1">
            <a:spLocks noChangeArrowheads="1"/>
          </p:cNvSpPr>
          <p:nvPr/>
        </p:nvSpPr>
        <p:spPr bwMode="auto">
          <a:xfrm>
            <a:off x="13716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without tessellation</a:t>
            </a:r>
          </a:p>
        </p:txBody>
      </p:sp>
      <p:sp>
        <p:nvSpPr>
          <p:cNvPr id="11" name="TextBox 11"/>
          <p:cNvSpPr txBox="1">
            <a:spLocks noChangeArrowheads="1"/>
          </p:cNvSpPr>
          <p:nvPr/>
        </p:nvSpPr>
        <p:spPr bwMode="auto">
          <a:xfrm>
            <a:off x="52578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after tessellation</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2: CAD </a:t>
            </a:r>
            <a:endParaRPr lang="en-US" dirty="0"/>
          </a:p>
        </p:txBody>
      </p:sp>
      <p:pic>
        <p:nvPicPr>
          <p:cNvPr id="4" name="Content Placeholder 3" descr="Harding2.tiff"/>
          <p:cNvPicPr>
            <a:picLocks noGrp="1" noChangeAspect="1"/>
          </p:cNvPicPr>
          <p:nvPr>
            <p:ph idx="1"/>
          </p:nvPr>
        </p:nvPicPr>
        <p:blipFill>
          <a:blip r:embed="rId3"/>
          <a:srcRect l="-14907" r="-14907"/>
          <a:stretch>
            <a:fillRect/>
          </a:stretch>
        </p:blipFill>
        <p:spPr>
          <a:xfrm>
            <a:off x="457200" y="1063229"/>
            <a:ext cx="8229600" cy="3394472"/>
          </a:xfrm>
        </p:spPr>
      </p:pic>
      <p:sp>
        <p:nvSpPr>
          <p:cNvPr id="5" name="TextBox 4"/>
          <p:cNvSpPr txBox="1"/>
          <p:nvPr/>
        </p:nvSpPr>
        <p:spPr>
          <a:xfrm>
            <a:off x="2293701" y="4662556"/>
            <a:ext cx="5080263" cy="369332"/>
          </a:xfrm>
          <a:prstGeom prst="rect">
            <a:avLst/>
          </a:prstGeom>
          <a:noFill/>
        </p:spPr>
        <p:txBody>
          <a:bodyPr wrap="square" rtlCol="0">
            <a:spAutoFit/>
          </a:bodyPr>
          <a:lstStyle/>
          <a:p>
            <a:r>
              <a:rPr lang="en-US" dirty="0" smtClean="0"/>
              <a:t>Stephen Harding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3: 3D Maze</a:t>
            </a:r>
            <a:endParaRPr lang="en-US" dirty="0"/>
          </a:p>
        </p:txBody>
      </p:sp>
      <p:pic>
        <p:nvPicPr>
          <p:cNvPr id="4" name="Content Placeholder 3" descr="Balaoro2.tiff"/>
          <p:cNvPicPr>
            <a:picLocks noGrp="1" noChangeAspect="1"/>
          </p:cNvPicPr>
          <p:nvPr>
            <p:ph idx="1"/>
          </p:nvPr>
        </p:nvPicPr>
        <p:blipFill>
          <a:blip r:embed="rId3"/>
          <a:srcRect l="-95482" r="-95482"/>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 Project: CSG Modeler</a:t>
            </a:r>
            <a:endParaRPr lang="en-US" dirty="0"/>
          </a:p>
        </p:txBody>
      </p:sp>
      <p:pic>
        <p:nvPicPr>
          <p:cNvPr id="4" name="Content Placeholder 3" descr="friedland.tiff"/>
          <p:cNvPicPr>
            <a:picLocks noGrp="1" noChangeAspect="1"/>
          </p:cNvPicPr>
          <p:nvPr>
            <p:ph idx="1"/>
          </p:nvPr>
        </p:nvPicPr>
        <p:blipFill>
          <a:blip r:embed="rId3"/>
          <a:srcRect l="-18692" r="-18692"/>
          <a:stretch>
            <a:fillRect/>
          </a:stretch>
        </p:blipFill>
        <p:spPr>
          <a:xfrm>
            <a:off x="457200" y="1063229"/>
            <a:ext cx="8229600" cy="3394472"/>
          </a:xfrm>
        </p:spPr>
      </p:pic>
      <p:sp>
        <p:nvSpPr>
          <p:cNvPr id="5" name="TextBox 4"/>
          <p:cNvSpPr txBox="1"/>
          <p:nvPr/>
        </p:nvSpPr>
        <p:spPr>
          <a:xfrm>
            <a:off x="2113617" y="4501190"/>
            <a:ext cx="4852789" cy="369332"/>
          </a:xfrm>
          <a:prstGeom prst="rect">
            <a:avLst/>
          </a:prstGeom>
          <a:noFill/>
        </p:spPr>
        <p:txBody>
          <a:bodyPr wrap="square" rtlCol="0">
            <a:spAutoFit/>
          </a:bodyPr>
          <a:lstStyle/>
          <a:p>
            <a:r>
              <a:rPr lang="en-US" dirty="0" smtClean="0"/>
              <a:t>Zach </a:t>
            </a:r>
            <a:r>
              <a:rPr lang="en-US" dirty="0" err="1" smtClean="0"/>
              <a:t>Friendland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Term Project: Animated </a:t>
            </a:r>
            <a:r>
              <a:rPr lang="en-US" sz="3600" dirty="0" err="1" smtClean="0"/>
              <a:t>Voronoi</a:t>
            </a:r>
            <a:r>
              <a:rPr lang="en-US" sz="3600" dirty="0" smtClean="0"/>
              <a:t> Diagram</a:t>
            </a:r>
            <a:endParaRPr lang="en-US" sz="3600" dirty="0"/>
          </a:p>
        </p:txBody>
      </p:sp>
      <p:pic>
        <p:nvPicPr>
          <p:cNvPr id="4" name="Content Placeholder 3" descr="corriveau.tiff"/>
          <p:cNvPicPr>
            <a:picLocks noGrp="1" noChangeAspect="1"/>
          </p:cNvPicPr>
          <p:nvPr>
            <p:ph idx="1"/>
          </p:nvPr>
        </p:nvPicPr>
        <p:blipFill>
          <a:blip r:embed="rId3"/>
          <a:srcRect l="-77560" r="-77560"/>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From OpenGL to WebGL</a:t>
            </a:r>
            <a:endParaRPr lang="en-US" sz="72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pic>
        <p:nvPicPr>
          <p:cNvPr id="4" name="Picture 3" descr="OpenGL_3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3004" y="4307681"/>
            <a:ext cx="1682857" cy="835819"/>
          </a:xfrm>
          <a:prstGeom prst="rect">
            <a:avLst/>
          </a:prstGeom>
        </p:spPr>
      </p:pic>
      <p:sp>
        <p:nvSpPr>
          <p:cNvPr id="5" name="Right Arrow 4"/>
          <p:cNvSpPr/>
          <p:nvPr/>
        </p:nvSpPr>
        <p:spPr>
          <a:xfrm>
            <a:off x="6454126" y="451663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658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t>Contents</a:t>
            </a:r>
          </a:p>
        </p:txBody>
      </p:sp>
      <p:sp>
        <p:nvSpPr>
          <p:cNvPr id="9219" name="Content Placeholder 2"/>
          <p:cNvSpPr>
            <a:spLocks noGrp="1"/>
          </p:cNvSpPr>
          <p:nvPr>
            <p:ph idx="1"/>
          </p:nvPr>
        </p:nvSpPr>
        <p:spPr/>
        <p:txBody>
          <a:bodyPr/>
          <a:lstStyle/>
          <a:p>
            <a:r>
              <a:rPr lang="en-US" dirty="0" smtClean="0"/>
              <a:t>Why WebGL?</a:t>
            </a:r>
          </a:p>
          <a:p>
            <a:r>
              <a:rPr lang="en-US" dirty="0" smtClean="0"/>
              <a:t>From OpenGL to WebGL</a:t>
            </a:r>
          </a:p>
          <a:p>
            <a:r>
              <a:rPr lang="en-US" dirty="0" smtClean="0"/>
              <a:t>Student Projects</a:t>
            </a:r>
          </a:p>
          <a:p>
            <a:r>
              <a:rPr lang="en-US" dirty="0" smtClean="0"/>
              <a:t>Tools</a:t>
            </a:r>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2</a:t>
            </a:fld>
            <a:endParaRPr lang="en-US"/>
          </a:p>
        </p:txBody>
      </p:sp>
    </p:spTree>
    <p:extLst>
      <p:ext uri="{BB962C8B-B14F-4D97-AF65-F5344CB8AC3E}">
        <p14:creationId xmlns:p14="http://schemas.microsoft.com/office/powerpoint/2010/main" val="40412354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OpenGL to </a:t>
            </a:r>
            <a:r>
              <a:rPr lang="en-US" dirty="0" err="1" smtClean="0"/>
              <a:t>WebGL</a:t>
            </a:r>
            <a:endParaRPr lang="en-US" dirty="0"/>
          </a:p>
        </p:txBody>
      </p:sp>
      <p:sp>
        <p:nvSpPr>
          <p:cNvPr id="3" name="Content Placeholder 2"/>
          <p:cNvSpPr>
            <a:spLocks noGrp="1"/>
          </p:cNvSpPr>
          <p:nvPr>
            <p:ph idx="1"/>
          </p:nvPr>
        </p:nvSpPr>
        <p:spPr/>
        <p:txBody>
          <a:bodyPr/>
          <a:lstStyle/>
          <a:p>
            <a:r>
              <a:rPr lang="en-US" dirty="0" smtClean="0"/>
              <a:t>The course we just described replaces the course that was taught with desktop OpenGL</a:t>
            </a:r>
          </a:p>
          <a:p>
            <a:r>
              <a:rPr lang="en-US" dirty="0" smtClean="0"/>
              <a:t>That course had transitioned from the fixed-function pipeline to the a fully shader-based OpenGL three years ago</a:t>
            </a:r>
            <a:endParaRPr lang="en-US" dirty="0"/>
          </a:p>
        </p:txBody>
      </p:sp>
      <p:pic>
        <p:nvPicPr>
          <p:cNvPr id="4" name="Picture 3"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pic>
        <p:nvPicPr>
          <p:cNvPr id="5" name="Picture 4" descr="OpenGL_3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3004" y="4307681"/>
            <a:ext cx="1682857" cy="835819"/>
          </a:xfrm>
          <a:prstGeom prst="rect">
            <a:avLst/>
          </a:prstGeom>
        </p:spPr>
      </p:pic>
      <p:sp>
        <p:nvSpPr>
          <p:cNvPr id="6" name="Right Arrow 5"/>
          <p:cNvSpPr/>
          <p:nvPr/>
        </p:nvSpPr>
        <p:spPr>
          <a:xfrm>
            <a:off x="6454126" y="451663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a:t>
            </a:r>
            <a:endParaRPr lang="en-US" dirty="0"/>
          </a:p>
        </p:txBody>
      </p:sp>
      <p:sp>
        <p:nvSpPr>
          <p:cNvPr id="3" name="Content Placeholder 2"/>
          <p:cNvSpPr>
            <a:spLocks noGrp="1"/>
          </p:cNvSpPr>
          <p:nvPr>
            <p:ph idx="1"/>
          </p:nvPr>
        </p:nvSpPr>
        <p:spPr/>
        <p:txBody>
          <a:bodyPr/>
          <a:lstStyle/>
          <a:p>
            <a:r>
              <a:rPr lang="en-US" dirty="0" smtClean="0"/>
              <a:t>At the beginning, we needed to spend a little time on the following none of which were prerequisites for the course</a:t>
            </a:r>
          </a:p>
          <a:p>
            <a:pPr lvl="1"/>
            <a:r>
              <a:rPr lang="en-US" dirty="0" smtClean="0"/>
              <a:t>JavaScript</a:t>
            </a:r>
          </a:p>
          <a:p>
            <a:pPr lvl="1"/>
            <a:r>
              <a:rPr lang="en-US" dirty="0" smtClean="0"/>
              <a:t>HTML5</a:t>
            </a:r>
          </a:p>
          <a:p>
            <a:pPr lvl="1"/>
            <a:r>
              <a:rPr lang="en-US" dirty="0" smtClean="0"/>
              <a:t>Execution in a browsers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At the end:</a:t>
            </a:r>
          </a:p>
          <a:p>
            <a:pPr lvl="1"/>
            <a:r>
              <a:rPr lang="en-US" dirty="0" smtClean="0"/>
              <a:t>students did better with the </a:t>
            </a:r>
            <a:r>
              <a:rPr lang="en-US" dirty="0" err="1" smtClean="0"/>
              <a:t>WebGL</a:t>
            </a:r>
            <a:r>
              <a:rPr lang="en-US" dirty="0" smtClean="0"/>
              <a:t> version and liked it better</a:t>
            </a:r>
          </a:p>
          <a:p>
            <a:pPr lvl="1"/>
            <a:r>
              <a:rPr lang="en-US" dirty="0" smtClean="0"/>
              <a:t>we were able to bring a lot more interactivity back into the course</a:t>
            </a:r>
          </a:p>
          <a:p>
            <a:pPr lvl="1"/>
            <a:r>
              <a:rPr lang="en-US" dirty="0" smtClean="0"/>
              <a:t>experienced no platform-dependent problems</a:t>
            </a:r>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56110" y="1895348"/>
            <a:ext cx="2580603" cy="2846253"/>
          </a:xfrm>
          <a:prstGeom prst="rect">
            <a:avLst/>
          </a:prstGeom>
        </p:spPr>
      </p:pic>
      <p:pic>
        <p:nvPicPr>
          <p:cNvPr id="5" name="Picture 4">
            <a:hlinkClick r:id="rId4"/>
          </p:cNvPr>
          <p:cNvPicPr>
            <a:picLocks noChangeAspect="1"/>
          </p:cNvPicPr>
          <p:nvPr/>
        </p:nvPicPr>
        <p:blipFill>
          <a:blip r:embed="rId5"/>
          <a:stretch>
            <a:fillRect/>
          </a:stretch>
        </p:blipFill>
        <p:spPr>
          <a:xfrm>
            <a:off x="5418916" y="1826951"/>
            <a:ext cx="2580603" cy="2914650"/>
          </a:xfrm>
          <a:prstGeom prst="rect">
            <a:avLst/>
          </a:prstGeom>
        </p:spPr>
      </p:pic>
      <p:grpSp>
        <p:nvGrpSpPr>
          <p:cNvPr id="9" name="Group 8"/>
          <p:cNvGrpSpPr/>
          <p:nvPr/>
        </p:nvGrpSpPr>
        <p:grpSpPr>
          <a:xfrm>
            <a:off x="1520052" y="1970354"/>
            <a:ext cx="2716661" cy="2624269"/>
            <a:chOff x="1273620" y="1554186"/>
            <a:chExt cx="3544810" cy="3424334"/>
          </a:xfrm>
        </p:grpSpPr>
        <p:sp>
          <p:nvSpPr>
            <p:cNvPr id="6" name="Oval 5"/>
            <p:cNvSpPr/>
            <p:nvPr/>
          </p:nvSpPr>
          <p:spPr>
            <a:xfrm>
              <a:off x="1273620" y="1554186"/>
              <a:ext cx="3544810" cy="3424334"/>
            </a:xfrm>
            <a:prstGeom prst="ellipse">
              <a:avLst/>
            </a:prstGeom>
            <a:noFill/>
            <a:ln w="9525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rot="16200000" flipH="1">
              <a:off x="1716530" y="2074439"/>
              <a:ext cx="2699275" cy="2341092"/>
            </a:xfrm>
            <a:prstGeom prst="line">
              <a:avLst/>
            </a:prstGeom>
            <a:ln w="85725" cap="flat" cmpd="sng"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10" name="Picture 9" descr="WebGL_30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386" y="782241"/>
            <a:ext cx="1682856" cy="835819"/>
          </a:xfrm>
          <a:prstGeom prst="rect">
            <a:avLst/>
          </a:prstGeom>
        </p:spPr>
      </p:pic>
      <p:pic>
        <p:nvPicPr>
          <p:cNvPr id="11" name="Picture 10" descr="OpenGL_300.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2518" y="782241"/>
            <a:ext cx="1682857" cy="835819"/>
          </a:xfrm>
          <a:prstGeom prst="rect">
            <a:avLst/>
          </a:prstGeom>
        </p:spPr>
      </p:pic>
      <p:sp>
        <p:nvSpPr>
          <p:cNvPr id="12" name="Right Arrow 11"/>
          <p:cNvSpPr/>
          <p:nvPr/>
        </p:nvSpPr>
        <p:spPr>
          <a:xfrm>
            <a:off x="4283640" y="99119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pic>
        <p:nvPicPr>
          <p:cNvPr id="4" name="Picture 3" descr="penn_full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6550" y="822960"/>
            <a:ext cx="3390900" cy="1117600"/>
          </a:xfrm>
          <a:prstGeom prst="rect">
            <a:avLst/>
          </a:prstGeom>
        </p:spPr>
      </p:pic>
      <p:sp>
        <p:nvSpPr>
          <p:cNvPr id="5" name="Title 1"/>
          <p:cNvSpPr txBox="1">
            <a:spLocks/>
          </p:cNvSpPr>
          <p:nvPr/>
        </p:nvSpPr>
        <p:spPr>
          <a:xfrm>
            <a:off x="1180229" y="2785676"/>
            <a:ext cx="6783543"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hlinkClick r:id="rId4"/>
              </a:rPr>
              <a:t>CIS 565</a:t>
            </a:r>
            <a:r>
              <a:rPr lang="en-US" sz="2400" dirty="0" smtClean="0"/>
              <a:t>: GPU Programming and Architecture</a:t>
            </a:r>
            <a:br>
              <a:rPr lang="en-US" sz="2400" dirty="0" smtClean="0"/>
            </a:br>
            <a:r>
              <a:rPr lang="en-US" sz="2400" dirty="0" smtClean="0">
                <a:hlinkClick r:id="rId5"/>
              </a:rPr>
              <a:t>CIS 700/003</a:t>
            </a:r>
            <a:r>
              <a:rPr lang="en-US" sz="2400" dirty="0" smtClean="0"/>
              <a:t>: Real-Time Rendering</a:t>
            </a:r>
            <a:endParaRPr lang="en-US" sz="2400" dirty="0"/>
          </a:p>
        </p:txBody>
      </p:sp>
    </p:spTree>
    <p:extLst>
      <p:ext uri="{BB962C8B-B14F-4D97-AF65-F5344CB8AC3E}">
        <p14:creationId xmlns:p14="http://schemas.microsoft.com/office/powerpoint/2010/main" val="405733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Marching Distance Fields</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3"/>
              </a:rPr>
              <a:t>Nop </a:t>
            </a:r>
            <a:r>
              <a:rPr lang="en-US" dirty="0" smtClean="0">
                <a:hlinkClick r:id="rId3"/>
              </a:rPr>
              <a:t>Jiarathanakul </a:t>
            </a:r>
            <a:r>
              <a:rPr lang="en-US" dirty="0" smtClean="0"/>
              <a:t>– CIS 565 Spring 2012</a:t>
            </a:r>
            <a:endParaRPr lang="en-US" dirty="0"/>
          </a:p>
        </p:txBody>
      </p:sp>
      <p:pic>
        <p:nvPicPr>
          <p:cNvPr id="3" name="Picture 2">
            <a:hlinkClick r:id="rId4"/>
          </p:cNvPr>
          <p:cNvPicPr>
            <a:picLocks noChangeAspect="1"/>
          </p:cNvPicPr>
          <p:nvPr/>
        </p:nvPicPr>
        <p:blipFill>
          <a:blip r:embed="rId5"/>
          <a:stretch>
            <a:fillRect/>
          </a:stretch>
        </p:blipFill>
        <p:spPr>
          <a:xfrm>
            <a:off x="1371601" y="1200150"/>
            <a:ext cx="6175211" cy="3447361"/>
          </a:xfrm>
          <a:prstGeom prst="rect">
            <a:avLst/>
          </a:prstGeom>
        </p:spPr>
      </p:pic>
    </p:spTree>
    <p:extLst>
      <p:ext uri="{BB962C8B-B14F-4D97-AF65-F5344CB8AC3E}">
        <p14:creationId xmlns:p14="http://schemas.microsoft.com/office/powerpoint/2010/main" val="4083854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Procedural Infinite </a:t>
            </a:r>
            <a:r>
              <a:rPr lang="en-US" dirty="0"/>
              <a:t>City</a:t>
            </a:r>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smtClean="0">
                <a:hlinkClick r:id="rId3"/>
              </a:rPr>
              <a:t>Alice Yang</a:t>
            </a:r>
            <a:r>
              <a:rPr lang="en-US" dirty="0" smtClean="0"/>
              <a:t> – CIS 565 Spring 2012</a:t>
            </a:r>
            <a:endParaRPr lang="en-US" dirty="0"/>
          </a:p>
        </p:txBody>
      </p:sp>
      <p:pic>
        <p:nvPicPr>
          <p:cNvPr id="4" name="Picture 3">
            <a:hlinkClick r:id="rId4"/>
          </p:cNvPr>
          <p:cNvPicPr>
            <a:picLocks noChangeAspect="1"/>
          </p:cNvPicPr>
          <p:nvPr/>
        </p:nvPicPr>
        <p:blipFill>
          <a:blip r:embed="rId5"/>
          <a:stretch>
            <a:fillRect/>
          </a:stretch>
        </p:blipFill>
        <p:spPr>
          <a:xfrm>
            <a:off x="1333500" y="1220203"/>
            <a:ext cx="6477000" cy="3408947"/>
          </a:xfrm>
          <a:prstGeom prst="rect">
            <a:avLst/>
          </a:prstGeom>
        </p:spPr>
      </p:pic>
    </p:spTree>
    <p:extLst>
      <p:ext uri="{BB962C8B-B14F-4D97-AF65-F5344CB8AC3E}">
        <p14:creationId xmlns:p14="http://schemas.microsoft.com/office/powerpoint/2010/main" val="1555271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stretch>
            <a:fillRect/>
          </a:stretch>
        </p:blipFill>
        <p:spPr>
          <a:xfrm>
            <a:off x="1623845" y="1200150"/>
            <a:ext cx="5896310" cy="3362079"/>
          </a:xfrm>
          <a:prstGeom prst="rect">
            <a:avLst/>
          </a:prstGeom>
        </p:spPr>
      </p:pic>
      <p:sp>
        <p:nvSpPr>
          <p:cNvPr id="2" name="Title 1"/>
          <p:cNvSpPr>
            <a:spLocks noGrp="1"/>
          </p:cNvSpPr>
          <p:nvPr>
            <p:ph type="title"/>
          </p:nvPr>
        </p:nvSpPr>
        <p:spPr/>
        <p:txBody>
          <a:bodyPr/>
          <a:lstStyle/>
          <a:p>
            <a:r>
              <a:rPr lang="en-US" dirty="0" smtClean="0"/>
              <a:t>Water</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5"/>
              </a:rPr>
              <a:t>Hao Wu</a:t>
            </a:r>
            <a:r>
              <a:rPr lang="en-US" dirty="0"/>
              <a:t> and </a:t>
            </a:r>
            <a:r>
              <a:rPr lang="en-US" dirty="0">
                <a:hlinkClick r:id="rId6"/>
              </a:rPr>
              <a:t>Guanyu </a:t>
            </a:r>
            <a:r>
              <a:rPr lang="en-US" dirty="0" smtClean="0">
                <a:hlinkClick r:id="rId6"/>
              </a:rPr>
              <a:t>He</a:t>
            </a:r>
            <a:r>
              <a:rPr lang="en-US" dirty="0" smtClean="0"/>
              <a:t> – CIS 565 Fall 2013</a:t>
            </a:r>
            <a:endParaRPr lang="en-US" dirty="0"/>
          </a:p>
        </p:txBody>
      </p:sp>
    </p:spTree>
    <p:extLst>
      <p:ext uri="{BB962C8B-B14F-4D97-AF65-F5344CB8AC3E}">
        <p14:creationId xmlns:p14="http://schemas.microsoft.com/office/powerpoint/2010/main" val="2237826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Deferred Shading</a:t>
            </a:r>
            <a:endParaRPr lang="en-US" dirty="0"/>
          </a:p>
        </p:txBody>
      </p:sp>
      <p:pic>
        <p:nvPicPr>
          <p:cNvPr id="4" name="Picture 3">
            <a:hlinkClick r:id="rId3"/>
          </p:cNvPr>
          <p:cNvPicPr>
            <a:picLocks noChangeAspect="1"/>
          </p:cNvPicPr>
          <p:nvPr/>
        </p:nvPicPr>
        <p:blipFill>
          <a:blip r:embed="rId4"/>
          <a:stretch>
            <a:fillRect/>
          </a:stretch>
        </p:blipFill>
        <p:spPr>
          <a:xfrm>
            <a:off x="1823956" y="1257300"/>
            <a:ext cx="5496088" cy="3371850"/>
          </a:xfrm>
          <a:prstGeom prst="rect">
            <a:avLst/>
          </a:prstGeom>
        </p:spPr>
      </p:pic>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t> </a:t>
            </a:r>
            <a:r>
              <a:rPr lang="en-US" dirty="0">
                <a:hlinkClick r:id="rId5"/>
              </a:rPr>
              <a:t>Sijie </a:t>
            </a:r>
            <a:r>
              <a:rPr lang="en-US" dirty="0" smtClean="0">
                <a:hlinkClick r:id="rId5"/>
              </a:rPr>
              <a:t>Tian</a:t>
            </a:r>
            <a:r>
              <a:rPr lang="en-US" dirty="0"/>
              <a:t> </a:t>
            </a:r>
            <a:r>
              <a:rPr lang="en-US" dirty="0" smtClean="0"/>
              <a:t>and </a:t>
            </a:r>
            <a:r>
              <a:rPr lang="en-US" dirty="0" smtClean="0">
                <a:hlinkClick r:id="rId6"/>
              </a:rPr>
              <a:t>Yuqin Shao </a:t>
            </a:r>
            <a:r>
              <a:rPr lang="en-US" dirty="0" smtClean="0"/>
              <a:t>– CIS 565 Fall 2013</a:t>
            </a:r>
            <a:endParaRPr lang="en-US" dirty="0"/>
          </a:p>
        </p:txBody>
      </p:sp>
    </p:spTree>
    <p:extLst>
      <p:ext uri="{BB962C8B-B14F-4D97-AF65-F5344CB8AC3E}">
        <p14:creationId xmlns:p14="http://schemas.microsoft.com/office/powerpoint/2010/main" val="3683658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Fluid Simulation</a:t>
            </a:r>
            <a:endParaRPr lang="en-US" dirty="0"/>
          </a:p>
        </p:txBody>
      </p:sp>
      <p:sp>
        <p:nvSpPr>
          <p:cNvPr id="5" name="TextBox 4"/>
          <p:cNvSpPr txBox="1"/>
          <p:nvPr/>
        </p:nvSpPr>
        <p:spPr>
          <a:xfrm>
            <a:off x="1347787" y="4638786"/>
            <a:ext cx="6448427" cy="369332"/>
          </a:xfrm>
          <a:prstGeom prst="rect">
            <a:avLst/>
          </a:prstGeom>
          <a:noFill/>
        </p:spPr>
        <p:txBody>
          <a:bodyPr wrap="square" rtlCol="0">
            <a:spAutoFit/>
          </a:bodyPr>
          <a:lstStyle/>
          <a:p>
            <a:pPr algn="ctr"/>
            <a:r>
              <a:rPr lang="en-US" dirty="0">
                <a:hlinkClick r:id="rId3"/>
              </a:rPr>
              <a:t>Alex Miller</a:t>
            </a:r>
            <a:r>
              <a:rPr lang="en-US" dirty="0"/>
              <a:t> and </a:t>
            </a:r>
            <a:r>
              <a:rPr lang="en-US" dirty="0">
                <a:hlinkClick r:id="rId4"/>
              </a:rPr>
              <a:t>Noah Lyons</a:t>
            </a:r>
            <a:r>
              <a:rPr lang="en-US" dirty="0" smtClean="0">
                <a:hlinkClick r:id="rId5"/>
              </a:rPr>
              <a:t> </a:t>
            </a:r>
            <a:r>
              <a:rPr lang="en-US" dirty="0" smtClean="0"/>
              <a:t>– CIS 700/003 Spring 2014</a:t>
            </a:r>
            <a:endParaRPr lang="en-US" dirty="0"/>
          </a:p>
        </p:txBody>
      </p:sp>
      <p:pic>
        <p:nvPicPr>
          <p:cNvPr id="3" name="Picture 2"/>
          <p:cNvPicPr>
            <a:picLocks noChangeAspect="1"/>
          </p:cNvPicPr>
          <p:nvPr/>
        </p:nvPicPr>
        <p:blipFill>
          <a:blip r:embed="rId6"/>
          <a:stretch>
            <a:fillRect/>
          </a:stretch>
        </p:blipFill>
        <p:spPr>
          <a:xfrm>
            <a:off x="3226162" y="1182859"/>
            <a:ext cx="2691677" cy="3126821"/>
          </a:xfrm>
          <a:prstGeom prst="rect">
            <a:avLst/>
          </a:prstGeom>
        </p:spPr>
      </p:pic>
    </p:spTree>
    <p:extLst>
      <p:ext uri="{BB962C8B-B14F-4D97-AF65-F5344CB8AC3E}">
        <p14:creationId xmlns:p14="http://schemas.microsoft.com/office/powerpoint/2010/main" val="3372984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WebGL?</a:t>
            </a:r>
            <a:endParaRPr lang="en-US" dirty="0"/>
          </a:p>
        </p:txBody>
      </p:sp>
      <p:sp>
        <p:nvSpPr>
          <p:cNvPr id="3" name="Content Placeholder 2"/>
          <p:cNvSpPr>
            <a:spLocks noGrp="1"/>
          </p:cNvSpPr>
          <p:nvPr>
            <p:ph idx="1"/>
          </p:nvPr>
        </p:nvSpPr>
        <p:spPr/>
        <p:txBody>
          <a:bodyPr>
            <a:normAutofit lnSpcReduction="10000"/>
          </a:bodyPr>
          <a:lstStyle/>
          <a:p>
            <a:r>
              <a:rPr lang="en-US" dirty="0" smtClean="0"/>
              <a:t>WebGL 1.0 is a JavaScript API based on OpenGL ES 2.0</a:t>
            </a:r>
          </a:p>
          <a:p>
            <a:pPr lvl="1"/>
            <a:r>
              <a:rPr lang="en-US" dirty="0" smtClean="0"/>
              <a:t>uses HTML5 </a:t>
            </a:r>
            <a:r>
              <a:rPr lang="en-US" dirty="0" smtClean="0"/>
              <a:t>canvas </a:t>
            </a:r>
            <a:r>
              <a:rPr lang="en-US" dirty="0" smtClean="0"/>
              <a:t>element</a:t>
            </a:r>
          </a:p>
          <a:p>
            <a:pPr lvl="1"/>
            <a:r>
              <a:rPr lang="en-US" dirty="0" smtClean="0"/>
              <a:t>runs in all recent browsers</a:t>
            </a:r>
          </a:p>
          <a:p>
            <a:r>
              <a:rPr lang="en-US" dirty="0" smtClean="0"/>
              <a:t>OpenGL ES 2.0 is</a:t>
            </a:r>
          </a:p>
          <a:p>
            <a:pPr lvl="1"/>
            <a:r>
              <a:rPr lang="en-US" dirty="0" smtClean="0"/>
              <a:t>shader based with no legacy fixed-function stages</a:t>
            </a:r>
          </a:p>
        </p:txBody>
      </p:sp>
      <p:pic>
        <p:nvPicPr>
          <p:cNvPr id="4" name="Picture 3"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8372" y="4092737"/>
            <a:ext cx="2115628" cy="105076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Tools</a:t>
            </a:r>
            <a:endParaRPr lang="en-US" sz="7200" dirty="0"/>
          </a:p>
        </p:txBody>
      </p:sp>
    </p:spTree>
    <p:extLst>
      <p:ext uri="{BB962C8B-B14F-4D97-AF65-F5344CB8AC3E}">
        <p14:creationId xmlns:p14="http://schemas.microsoft.com/office/powerpoint/2010/main" val="4293365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Shader Editors</a:t>
            </a:r>
            <a:endParaRPr lang="en-US" dirty="0"/>
          </a:p>
        </p:txBody>
      </p:sp>
      <p:pic>
        <p:nvPicPr>
          <p:cNvPr id="4" name="Picture 3">
            <a:hlinkClick r:id="rId3"/>
          </p:cNvPr>
          <p:cNvPicPr>
            <a:picLocks noChangeAspect="1"/>
          </p:cNvPicPr>
          <p:nvPr/>
        </p:nvPicPr>
        <p:blipFill>
          <a:blip r:embed="rId4"/>
          <a:stretch>
            <a:fillRect/>
          </a:stretch>
        </p:blipFill>
        <p:spPr>
          <a:xfrm>
            <a:off x="1985725" y="1266658"/>
            <a:ext cx="5172550" cy="3623576"/>
          </a:xfrm>
          <a:prstGeom prst="rect">
            <a:avLst/>
          </a:prstGeom>
        </p:spPr>
      </p:pic>
    </p:spTree>
    <p:extLst>
      <p:ext uri="{BB962C8B-B14F-4D97-AF65-F5344CB8AC3E}">
        <p14:creationId xmlns:p14="http://schemas.microsoft.com/office/powerpoint/2010/main" val="3124889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Capability Tools</a:t>
            </a:r>
            <a:endParaRPr lang="en-US" dirty="0"/>
          </a:p>
        </p:txBody>
      </p:sp>
      <p:pic>
        <p:nvPicPr>
          <p:cNvPr id="4" name="Picture 3">
            <a:hlinkClick r:id="rId3"/>
          </p:cNvPr>
          <p:cNvPicPr>
            <a:picLocks noChangeAspect="1"/>
          </p:cNvPicPr>
          <p:nvPr/>
        </p:nvPicPr>
        <p:blipFill>
          <a:blip r:embed="rId4"/>
          <a:stretch>
            <a:fillRect/>
          </a:stretch>
        </p:blipFill>
        <p:spPr>
          <a:xfrm>
            <a:off x="304800" y="1314450"/>
            <a:ext cx="3048000" cy="2835176"/>
          </a:xfrm>
          <a:prstGeom prst="rect">
            <a:avLst/>
          </a:prstGeom>
        </p:spPr>
      </p:pic>
      <p:pic>
        <p:nvPicPr>
          <p:cNvPr id="8" name="Picture 7">
            <a:hlinkClick r:id="rId5"/>
          </p:cNvPr>
          <p:cNvPicPr>
            <a:picLocks noChangeAspect="1"/>
          </p:cNvPicPr>
          <p:nvPr/>
        </p:nvPicPr>
        <p:blipFill>
          <a:blip r:embed="rId6"/>
          <a:stretch>
            <a:fillRect/>
          </a:stretch>
        </p:blipFill>
        <p:spPr>
          <a:xfrm>
            <a:off x="3657600" y="1314450"/>
            <a:ext cx="3337354" cy="1600200"/>
          </a:xfrm>
          <a:prstGeom prst="rect">
            <a:avLst/>
          </a:prstGeom>
        </p:spPr>
      </p:pic>
      <p:pic>
        <p:nvPicPr>
          <p:cNvPr id="6" name="Picture 5">
            <a:hlinkClick r:id="rId7"/>
          </p:cNvPr>
          <p:cNvPicPr>
            <a:picLocks noChangeAspect="1"/>
          </p:cNvPicPr>
          <p:nvPr/>
        </p:nvPicPr>
        <p:blipFill>
          <a:blip r:embed="rId8"/>
          <a:stretch>
            <a:fillRect/>
          </a:stretch>
        </p:blipFill>
        <p:spPr>
          <a:xfrm>
            <a:off x="5181600" y="2457450"/>
            <a:ext cx="3352800" cy="1850473"/>
          </a:xfrm>
          <a:prstGeom prst="rect">
            <a:avLst/>
          </a:prstGeom>
        </p:spPr>
      </p:pic>
    </p:spTree>
    <p:extLst>
      <p:ext uri="{BB962C8B-B14F-4D97-AF65-F5344CB8AC3E}">
        <p14:creationId xmlns:p14="http://schemas.microsoft.com/office/powerpoint/2010/main" val="14699395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Tracing Framework</a:t>
            </a:r>
            <a:endParaRPr lang="en-US" dirty="0"/>
          </a:p>
        </p:txBody>
      </p:sp>
      <p:pic>
        <p:nvPicPr>
          <p:cNvPr id="4" name="Picture 3">
            <a:hlinkClick r:id="rId3"/>
          </p:cNvPr>
          <p:cNvPicPr>
            <a:picLocks noChangeAspect="1"/>
          </p:cNvPicPr>
          <p:nvPr/>
        </p:nvPicPr>
        <p:blipFill>
          <a:blip r:embed="rId4"/>
          <a:stretch>
            <a:fillRect/>
          </a:stretch>
        </p:blipFill>
        <p:spPr>
          <a:xfrm>
            <a:off x="895739" y="1543050"/>
            <a:ext cx="7352522" cy="3166467"/>
          </a:xfrm>
          <a:prstGeom prst="rect">
            <a:avLst/>
          </a:prstGeom>
        </p:spPr>
      </p:pic>
    </p:spTree>
    <p:extLst>
      <p:ext uri="{BB962C8B-B14F-4D97-AF65-F5344CB8AC3E}">
        <p14:creationId xmlns:p14="http://schemas.microsoft.com/office/powerpoint/2010/main" val="2276720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Firefox</a:t>
            </a:r>
            <a:endParaRPr lang="en-US" dirty="0"/>
          </a:p>
        </p:txBody>
      </p:sp>
      <p:pic>
        <p:nvPicPr>
          <p:cNvPr id="4" name="Picture 3">
            <a:hlinkClick r:id="rId3"/>
          </p:cNvPr>
          <p:cNvPicPr>
            <a:picLocks noChangeAspect="1"/>
          </p:cNvPicPr>
          <p:nvPr/>
        </p:nvPicPr>
        <p:blipFill>
          <a:blip r:embed="rId4"/>
          <a:stretch>
            <a:fillRect/>
          </a:stretch>
        </p:blipFill>
        <p:spPr>
          <a:xfrm>
            <a:off x="533400" y="2857500"/>
            <a:ext cx="4571832" cy="2019152"/>
          </a:xfrm>
          <a:prstGeom prst="rect">
            <a:avLst/>
          </a:prstGeom>
        </p:spPr>
      </p:pic>
      <p:pic>
        <p:nvPicPr>
          <p:cNvPr id="5" name="Picture 4">
            <a:hlinkClick r:id="rId5"/>
          </p:cNvPr>
          <p:cNvPicPr>
            <a:picLocks noChangeAspect="1"/>
          </p:cNvPicPr>
          <p:nvPr/>
        </p:nvPicPr>
        <p:blipFill>
          <a:blip r:embed="rId6"/>
          <a:stretch>
            <a:fillRect/>
          </a:stretch>
        </p:blipFill>
        <p:spPr>
          <a:xfrm>
            <a:off x="4191000" y="1371600"/>
            <a:ext cx="4572000" cy="2282678"/>
          </a:xfrm>
          <a:prstGeom prst="rect">
            <a:avLst/>
          </a:prstGeom>
        </p:spPr>
      </p:pic>
    </p:spTree>
    <p:extLst>
      <p:ext uri="{BB962C8B-B14F-4D97-AF65-F5344CB8AC3E}">
        <p14:creationId xmlns:p14="http://schemas.microsoft.com/office/powerpoint/2010/main" val="209132023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Chrome</a:t>
            </a:r>
            <a:endParaRPr lang="en-US" dirty="0"/>
          </a:p>
        </p:txBody>
      </p:sp>
      <p:pic>
        <p:nvPicPr>
          <p:cNvPr id="5" name="Picture 4"/>
          <p:cNvPicPr>
            <a:picLocks noChangeAspect="1"/>
          </p:cNvPicPr>
          <p:nvPr/>
        </p:nvPicPr>
        <p:blipFill>
          <a:blip r:embed="rId3"/>
          <a:stretch>
            <a:fillRect/>
          </a:stretch>
        </p:blipFill>
        <p:spPr>
          <a:xfrm>
            <a:off x="5334000" y="1371600"/>
            <a:ext cx="3576384" cy="1658094"/>
          </a:xfrm>
          <a:prstGeom prst="rect">
            <a:avLst/>
          </a:prstGeom>
        </p:spPr>
      </p:pic>
      <p:pic>
        <p:nvPicPr>
          <p:cNvPr id="3" name="Picture 2"/>
          <p:cNvPicPr>
            <a:picLocks noChangeAspect="1"/>
          </p:cNvPicPr>
          <p:nvPr/>
        </p:nvPicPr>
        <p:blipFill>
          <a:blip r:embed="rId4"/>
          <a:stretch>
            <a:fillRect/>
          </a:stretch>
        </p:blipFill>
        <p:spPr>
          <a:xfrm>
            <a:off x="685800" y="2343150"/>
            <a:ext cx="4648200" cy="2253742"/>
          </a:xfrm>
          <a:prstGeom prst="rect">
            <a:avLst/>
          </a:prstGeom>
        </p:spPr>
      </p:pic>
    </p:spTree>
    <p:extLst>
      <p:ext uri="{BB962C8B-B14F-4D97-AF65-F5344CB8AC3E}">
        <p14:creationId xmlns:p14="http://schemas.microsoft.com/office/powerpoint/2010/main" val="291501865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 WebGL Sessions at SIGGRAPH</a:t>
            </a:r>
            <a:endParaRPr lang="en-US" dirty="0"/>
          </a:p>
        </p:txBody>
      </p:sp>
      <p:sp>
        <p:nvSpPr>
          <p:cNvPr id="3" name="Content Placeholder 2"/>
          <p:cNvSpPr>
            <a:spLocks noGrp="1"/>
          </p:cNvSpPr>
          <p:nvPr>
            <p:ph idx="1"/>
          </p:nvPr>
        </p:nvSpPr>
        <p:spPr>
          <a:xfrm>
            <a:off x="457200" y="2021983"/>
            <a:ext cx="8229600" cy="798413"/>
          </a:xfrm>
        </p:spPr>
        <p:txBody>
          <a:bodyPr/>
          <a:lstStyle/>
          <a:p>
            <a:pPr marL="0" indent="0" algn="ctr">
              <a:buNone/>
            </a:pPr>
            <a:r>
              <a:rPr lang="en-US" dirty="0">
                <a:hlinkClick r:id="rId3"/>
              </a:rPr>
              <a:t>http://cesiumjs.org/</a:t>
            </a:r>
            <a:r>
              <a:rPr lang="en-US" dirty="0" smtClean="0">
                <a:hlinkClick r:id="rId3"/>
              </a:rPr>
              <a:t>blog.html</a:t>
            </a:r>
            <a:endParaRPr lang="en-US" dirty="0" smtClean="0"/>
          </a:p>
          <a:p>
            <a:pPr marL="0" indent="0" algn="ctr">
              <a:buNone/>
            </a:pPr>
            <a:endParaRPr lang="en-US" dirty="0"/>
          </a:p>
        </p:txBody>
      </p:sp>
    </p:spTree>
    <p:extLst>
      <p:ext uri="{BB962C8B-B14F-4D97-AF65-F5344CB8AC3E}">
        <p14:creationId xmlns:p14="http://schemas.microsoft.com/office/powerpoint/2010/main" val="3040127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Info</a:t>
            </a:r>
            <a:endParaRPr lang="en-US" dirty="0"/>
          </a:p>
        </p:txBody>
      </p:sp>
      <p:sp>
        <p:nvSpPr>
          <p:cNvPr id="3" name="Content Placeholder 2"/>
          <p:cNvSpPr>
            <a:spLocks noGrp="1"/>
          </p:cNvSpPr>
          <p:nvPr>
            <p:ph idx="1"/>
          </p:nvPr>
        </p:nvSpPr>
        <p:spPr>
          <a:xfrm>
            <a:off x="690880" y="1342391"/>
            <a:ext cx="3667760" cy="3394472"/>
          </a:xfrm>
        </p:spPr>
        <p:txBody>
          <a:bodyPr>
            <a:normAutofit/>
          </a:bodyPr>
          <a:lstStyle/>
          <a:p>
            <a:pPr marL="0" indent="0">
              <a:buNone/>
            </a:pPr>
            <a:r>
              <a:rPr lang="en-US" sz="2000" dirty="0" smtClean="0"/>
              <a:t>Patrick Cozzi</a:t>
            </a:r>
          </a:p>
          <a:p>
            <a:pPr marL="0" indent="0">
              <a:buNone/>
            </a:pPr>
            <a:r>
              <a:rPr lang="en-US" sz="2000" dirty="0"/>
              <a:t>Analytical Graphics, Inc.</a:t>
            </a:r>
          </a:p>
          <a:p>
            <a:pPr marL="0" indent="0">
              <a:buNone/>
            </a:pPr>
            <a:r>
              <a:rPr lang="en-US" sz="2000" dirty="0"/>
              <a:t>University of Pennsylvania</a:t>
            </a:r>
          </a:p>
          <a:p>
            <a:pPr marL="0" indent="0">
              <a:buNone/>
            </a:pPr>
            <a:endParaRPr lang="en-US" sz="2000" dirty="0" smtClean="0"/>
          </a:p>
          <a:p>
            <a:pPr marL="0" indent="0">
              <a:buNone/>
            </a:pPr>
            <a:r>
              <a:rPr lang="en-US" sz="2000" dirty="0" smtClean="0">
                <a:hlinkClick r:id="rId3"/>
              </a:rPr>
              <a:t>@pjcozzi</a:t>
            </a:r>
            <a:endParaRPr lang="en-US" sz="2000" dirty="0" smtClean="0"/>
          </a:p>
          <a:p>
            <a:pPr marL="0" indent="0">
              <a:buNone/>
            </a:pPr>
            <a:r>
              <a:rPr lang="en-US" sz="2000" dirty="0" smtClean="0">
                <a:hlinkClick r:id="rId4"/>
              </a:rPr>
              <a:t>pjcozzi@siggraph.org</a:t>
            </a:r>
            <a:endParaRPr lang="en-US" sz="2000" dirty="0" smtClean="0"/>
          </a:p>
          <a:p>
            <a:pPr marL="0" indent="0">
              <a:buNone/>
            </a:pPr>
            <a:r>
              <a:rPr lang="en-US" sz="2000" dirty="0" smtClean="0">
                <a:hlinkClick r:id="rId5"/>
              </a:rPr>
              <a:t>www.seas.upenn.edu</a:t>
            </a:r>
            <a:r>
              <a:rPr lang="en-US" sz="2000" dirty="0">
                <a:hlinkClick r:id="rId5"/>
              </a:rPr>
              <a:t>/~pcozzi</a:t>
            </a:r>
            <a:r>
              <a:rPr lang="en-US" sz="2000" dirty="0" smtClean="0">
                <a:hlinkClick r:id="rId5"/>
              </a:rPr>
              <a:t>/</a:t>
            </a:r>
            <a:endParaRPr lang="en-US" sz="2000" dirty="0" smtClean="0"/>
          </a:p>
          <a:p>
            <a:pPr marL="0" indent="0">
              <a:buNone/>
            </a:pPr>
            <a:endParaRPr lang="en-US" sz="2000" dirty="0" smtClean="0"/>
          </a:p>
          <a:p>
            <a:pPr marL="0" indent="0">
              <a:buNone/>
            </a:pPr>
            <a:endParaRPr lang="en-US" sz="2000" dirty="0"/>
          </a:p>
          <a:p>
            <a:pPr marL="0" indent="0">
              <a:buNone/>
            </a:pPr>
            <a:endParaRPr lang="en-US" sz="2000" dirty="0"/>
          </a:p>
        </p:txBody>
      </p:sp>
      <p:sp>
        <p:nvSpPr>
          <p:cNvPr id="4" name="Content Placeholder 2"/>
          <p:cNvSpPr txBox="1">
            <a:spLocks/>
          </p:cNvSpPr>
          <p:nvPr/>
        </p:nvSpPr>
        <p:spPr>
          <a:xfrm>
            <a:off x="5303520" y="1342391"/>
            <a:ext cx="321056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t>Ed Angel</a:t>
            </a:r>
          </a:p>
          <a:p>
            <a:pPr marL="0" indent="0">
              <a:buNone/>
            </a:pPr>
            <a:r>
              <a:rPr lang="en-US" sz="2000" dirty="0"/>
              <a:t>University of New Mexico</a:t>
            </a:r>
          </a:p>
          <a:p>
            <a:pPr marL="0" indent="0">
              <a:buNone/>
            </a:pPr>
            <a:endParaRPr lang="en-US" sz="2000" dirty="0" smtClean="0"/>
          </a:p>
          <a:p>
            <a:pPr marL="0" indent="0">
              <a:buNone/>
            </a:pPr>
            <a:endParaRPr lang="en-US" sz="2000" dirty="0" smtClean="0"/>
          </a:p>
          <a:p>
            <a:pPr marL="0" indent="0">
              <a:buNone/>
            </a:pPr>
            <a:r>
              <a:rPr lang="en-US" sz="2000" dirty="0" smtClean="0">
                <a:hlinkClick r:id="rId6"/>
              </a:rPr>
              <a:t>angel</a:t>
            </a:r>
            <a:r>
              <a:rPr lang="en-US" sz="2000" dirty="0">
                <a:hlinkClick r:id="rId6"/>
              </a:rPr>
              <a:t>@</a:t>
            </a:r>
            <a:r>
              <a:rPr lang="en-US" sz="2000" dirty="0" smtClean="0">
                <a:hlinkClick r:id="rId6"/>
              </a:rPr>
              <a:t>cs.unm.edu</a:t>
            </a:r>
            <a:endParaRPr lang="en-US" sz="2000" dirty="0" smtClean="0"/>
          </a:p>
          <a:p>
            <a:pPr marL="0" indent="0">
              <a:buNone/>
            </a:pPr>
            <a:r>
              <a:rPr lang="en-US" sz="2000" dirty="0" smtClean="0">
                <a:hlinkClick r:id="rId7"/>
              </a:rPr>
              <a:t>www.cs.unm.edu</a:t>
            </a:r>
            <a:r>
              <a:rPr lang="en-US" sz="2000" dirty="0">
                <a:hlinkClick r:id="rId7"/>
              </a:rPr>
              <a:t>/~angel</a:t>
            </a:r>
            <a:r>
              <a:rPr lang="en-US" sz="2000" dirty="0" smtClean="0">
                <a:hlinkClick r:id="rId7"/>
              </a:rPr>
              <a:t>/</a:t>
            </a:r>
            <a:endParaRPr lang="en-US" sz="2000" dirty="0" smtClean="0"/>
          </a:p>
          <a:p>
            <a:pPr marL="0" indent="0">
              <a:buNone/>
            </a:pPr>
            <a:endParaRPr lang="en-US" sz="2000" dirty="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a:p>
        </p:txBody>
      </p:sp>
    </p:spTree>
    <p:extLst>
      <p:ext uri="{BB962C8B-B14F-4D97-AF65-F5344CB8AC3E}">
        <p14:creationId xmlns:p14="http://schemas.microsoft.com/office/powerpoint/2010/main" val="2996244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Autofit/>
          </a:bodyPr>
          <a:lstStyle/>
          <a:p>
            <a:r>
              <a:rPr lang="en-US" sz="4800" dirty="0" smtClean="0"/>
              <a:t>Bonus: WebGL on Mobile</a:t>
            </a:r>
            <a:br>
              <a:rPr lang="en-US" sz="4800" dirty="0" smtClean="0"/>
            </a:br>
            <a:r>
              <a:rPr lang="en-US" sz="4800" dirty="0"/>
              <a:t/>
            </a:r>
            <a:br>
              <a:rPr lang="en-US" sz="4800" dirty="0"/>
            </a:br>
            <a:r>
              <a:rPr lang="en-US" sz="4800" dirty="0" smtClean="0"/>
              <a:t>From </a:t>
            </a:r>
            <a:r>
              <a:rPr lang="en-US" sz="4800" dirty="0"/>
              <a:t>Olli </a:t>
            </a:r>
            <a:r>
              <a:rPr lang="en-US" sz="4800" dirty="0" err="1"/>
              <a:t>Etuaho</a:t>
            </a:r>
            <a:r>
              <a:rPr lang="en-US" sz="4800" dirty="0"/>
              <a:t>, NVIDIA</a:t>
            </a:r>
            <a:br>
              <a:rPr lang="en-US" sz="4800" dirty="0"/>
            </a:br>
            <a:endParaRPr lang="en-US" sz="48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spTree>
    <p:extLst>
      <p:ext uri="{BB962C8B-B14F-4D97-AF65-F5344CB8AC3E}">
        <p14:creationId xmlns:p14="http://schemas.microsoft.com/office/powerpoint/2010/main" val="22096284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Qualitative differences between mobile and desktop</a:t>
            </a:r>
          </a:p>
        </p:txBody>
      </p:sp>
      <p:sp>
        <p:nvSpPr>
          <p:cNvPr id="3" name="Content Placeholder 2"/>
          <p:cNvSpPr>
            <a:spLocks noGrp="1"/>
          </p:cNvSpPr>
          <p:nvPr>
            <p:ph idx="1"/>
          </p:nvPr>
        </p:nvSpPr>
        <p:spPr>
          <a:xfrm>
            <a:off x="863592" y="1318682"/>
            <a:ext cx="8144941" cy="3507316"/>
          </a:xfrm>
        </p:spPr>
        <p:txBody>
          <a:bodyPr>
            <a:normAutofit fontScale="55000" lnSpcReduction="20000"/>
          </a:bodyPr>
          <a:lstStyle/>
          <a:p>
            <a:pPr marL="0" indent="0">
              <a:buNone/>
            </a:pPr>
            <a:r>
              <a:rPr lang="en-US" dirty="0"/>
              <a:t>1. </a:t>
            </a:r>
            <a:r>
              <a:rPr lang="en-US" dirty="0" err="1"/>
              <a:t>highp</a:t>
            </a:r>
            <a:r>
              <a:rPr lang="en-US" dirty="0"/>
              <a:t> shaders not supported everywhere - and testing </a:t>
            </a:r>
            <a:r>
              <a:rPr lang="en-US" dirty="0" err="1"/>
              <a:t>lowp</a:t>
            </a:r>
            <a:r>
              <a:rPr lang="en-US" dirty="0"/>
              <a:t> and </a:t>
            </a:r>
            <a:r>
              <a:rPr lang="en-US" dirty="0" err="1"/>
              <a:t>mediump</a:t>
            </a:r>
            <a:r>
              <a:rPr lang="en-US" dirty="0"/>
              <a:t> shaders requires specific hardware, since on desktop </a:t>
            </a:r>
            <a:r>
              <a:rPr lang="en-US" dirty="0" err="1"/>
              <a:t>lowp</a:t>
            </a:r>
            <a:r>
              <a:rPr lang="en-US" dirty="0"/>
              <a:t> and </a:t>
            </a:r>
            <a:r>
              <a:rPr lang="en-US" dirty="0" err="1"/>
              <a:t>mediump</a:t>
            </a:r>
            <a:r>
              <a:rPr lang="en-US" dirty="0"/>
              <a:t> evaluate as </a:t>
            </a:r>
            <a:r>
              <a:rPr lang="en-US" dirty="0" err="1"/>
              <a:t>highp</a:t>
            </a:r>
            <a:r>
              <a:rPr lang="en-US" dirty="0"/>
              <a:t> as well.</a:t>
            </a:r>
          </a:p>
          <a:p>
            <a:pPr marL="0" indent="0">
              <a:buNone/>
            </a:pPr>
            <a:r>
              <a:rPr lang="en-US" dirty="0"/>
              <a:t>1.1. Example gotcha from a real app: accessing cube map with a non-normalized vector can cause severe distortion when the shader is running in low precision, while it looks fine on desktop where variables specified as </a:t>
            </a:r>
            <a:r>
              <a:rPr lang="en-US" dirty="0" err="1"/>
              <a:t>lowp</a:t>
            </a:r>
            <a:r>
              <a:rPr lang="en-US" dirty="0"/>
              <a:t> are actually evaluated at higher precision.</a:t>
            </a:r>
          </a:p>
          <a:p>
            <a:pPr marL="0" indent="0">
              <a:buNone/>
            </a:pPr>
            <a:r>
              <a:rPr lang="en-US" dirty="0"/>
              <a:t>2. Extension support varies more: most importantly s3tc compressed textures, anisotropic filtering and </a:t>
            </a:r>
            <a:r>
              <a:rPr lang="en-US" dirty="0" err="1"/>
              <a:t>OES_texture_float</a:t>
            </a:r>
            <a:r>
              <a:rPr lang="en-US" dirty="0"/>
              <a:t>, </a:t>
            </a:r>
            <a:r>
              <a:rPr lang="en-US" dirty="0" err="1"/>
              <a:t>ANGLE_instanced_arrays</a:t>
            </a:r>
            <a:r>
              <a:rPr lang="en-US" dirty="0"/>
              <a:t> are much less widely supported (</a:t>
            </a:r>
            <a:r>
              <a:rPr lang="en-US" dirty="0" err="1"/>
              <a:t>webglstats.com</a:t>
            </a:r>
            <a:r>
              <a:rPr lang="en-US" dirty="0"/>
              <a:t>). Using floating-point textures as </a:t>
            </a:r>
            <a:r>
              <a:rPr lang="en-US" dirty="0" err="1"/>
              <a:t>framebuffer</a:t>
            </a:r>
            <a:r>
              <a:rPr lang="en-US" dirty="0"/>
              <a:t> attachments is not supported on any GLES2 device.</a:t>
            </a:r>
          </a:p>
          <a:p>
            <a:pPr marL="0" indent="0">
              <a:buNone/>
            </a:pPr>
            <a:r>
              <a:rPr lang="en-US" dirty="0"/>
              <a:t>2.1. Rendering to RGB floating-point textures not supported on GLES3 devices either, only RGBA if the driver has the right extensions. This is due to limitations in the GLES3 </a:t>
            </a:r>
            <a:r>
              <a:rPr lang="en-US" dirty="0" err="1"/>
              <a:t>EXT_color_buffer_float</a:t>
            </a:r>
            <a:r>
              <a:rPr lang="en-US" dirty="0"/>
              <a:t> spec.</a:t>
            </a:r>
          </a:p>
          <a:p>
            <a:pPr marL="0" indent="0">
              <a:buNone/>
            </a:pPr>
            <a:endParaRPr lang="en-US" dirty="0"/>
          </a:p>
        </p:txBody>
      </p:sp>
    </p:spTree>
    <p:extLst>
      <p:ext uri="{BB962C8B-B14F-4D97-AF65-F5344CB8AC3E}">
        <p14:creationId xmlns:p14="http://schemas.microsoft.com/office/powerpoint/2010/main" val="2461844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205979"/>
            <a:ext cx="9144000" cy="857250"/>
          </a:xfrm>
        </p:spPr>
        <p:txBody>
          <a:bodyPr>
            <a:normAutofit fontScale="90000"/>
          </a:bodyPr>
          <a:lstStyle/>
          <a:p>
            <a:r>
              <a:rPr lang="en-US" dirty="0"/>
              <a:t>Why WebGL and </a:t>
            </a:r>
            <a:r>
              <a:rPr lang="en-US" dirty="0" smtClean="0"/>
              <a:t>Why Teach </a:t>
            </a:r>
            <a:r>
              <a:rPr lang="en-US" dirty="0"/>
              <a:t>with it?</a:t>
            </a:r>
            <a:endParaRPr lang="en-US" dirty="0" smtClean="0"/>
          </a:p>
        </p:txBody>
      </p:sp>
      <p:sp>
        <p:nvSpPr>
          <p:cNvPr id="9219" name="Content Placeholder 2"/>
          <p:cNvSpPr>
            <a:spLocks noGrp="1"/>
          </p:cNvSpPr>
          <p:nvPr>
            <p:ph idx="1"/>
          </p:nvPr>
        </p:nvSpPr>
        <p:spPr>
          <a:xfrm>
            <a:off x="457200" y="1200151"/>
            <a:ext cx="8686800" cy="3394472"/>
          </a:xfrm>
        </p:spPr>
        <p:txBody>
          <a:bodyPr>
            <a:normAutofit fontScale="85000" lnSpcReduction="10000"/>
          </a:bodyPr>
          <a:lstStyle/>
          <a:p>
            <a:r>
              <a:rPr lang="en-US" dirty="0" smtClean="0"/>
              <a:t>Cross-platform broad </a:t>
            </a:r>
            <a:r>
              <a:rPr lang="en-US" dirty="0"/>
              <a:t>deployment – web and mobile</a:t>
            </a:r>
          </a:p>
          <a:p>
            <a:r>
              <a:rPr lang="en-US" dirty="0" smtClean="0"/>
              <a:t>Low barrier-to-entry</a:t>
            </a:r>
          </a:p>
          <a:p>
            <a:r>
              <a:rPr lang="en-US" dirty="0" smtClean="0"/>
              <a:t>Fast </a:t>
            </a:r>
            <a:r>
              <a:rPr lang="en-US" dirty="0" smtClean="0"/>
              <a:t>iteration</a:t>
            </a:r>
            <a:endParaRPr lang="en-US" dirty="0" smtClean="0"/>
          </a:p>
          <a:p>
            <a:r>
              <a:rPr lang="en-US" dirty="0"/>
              <a:t>Tools</a:t>
            </a:r>
          </a:p>
          <a:p>
            <a:r>
              <a:rPr lang="en-US" dirty="0" smtClean="0"/>
              <a:t>Performance</a:t>
            </a:r>
          </a:p>
          <a:p>
            <a:r>
              <a:rPr lang="en-US" dirty="0" smtClean="0"/>
              <a:t>Modern-</a:t>
            </a:r>
            <a:r>
              <a:rPr lang="en-US" dirty="0" err="1" smtClean="0"/>
              <a:t>ish</a:t>
            </a:r>
            <a:r>
              <a:rPr lang="en-US" dirty="0" smtClean="0"/>
              <a:t> API</a:t>
            </a:r>
          </a:p>
          <a:p>
            <a:r>
              <a:rPr lang="en-US" dirty="0" smtClean="0"/>
              <a:t>Integrate with other web APIs</a:t>
            </a:r>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4</a:t>
            </a:fld>
            <a:endParaRPr lang="en-US"/>
          </a:p>
        </p:txBody>
      </p:sp>
    </p:spTree>
    <p:extLst>
      <p:ext uri="{BB962C8B-B14F-4D97-AF65-F5344CB8AC3E}">
        <p14:creationId xmlns:p14="http://schemas.microsoft.com/office/powerpoint/2010/main" val="16996966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Qualitative differences between mobile and desktop</a:t>
            </a:r>
          </a:p>
        </p:txBody>
      </p:sp>
      <p:sp>
        <p:nvSpPr>
          <p:cNvPr id="3" name="Content Placeholder 2"/>
          <p:cNvSpPr>
            <a:spLocks noGrp="1"/>
          </p:cNvSpPr>
          <p:nvPr>
            <p:ph idx="1"/>
          </p:nvPr>
        </p:nvSpPr>
        <p:spPr>
          <a:xfrm>
            <a:off x="948266" y="1318682"/>
            <a:ext cx="8195734" cy="3394472"/>
          </a:xfrm>
        </p:spPr>
        <p:txBody>
          <a:bodyPr>
            <a:normAutofit fontScale="55000" lnSpcReduction="20000"/>
          </a:bodyPr>
          <a:lstStyle/>
          <a:p>
            <a:pPr marL="0" indent="0">
              <a:buNone/>
            </a:pPr>
            <a:r>
              <a:rPr lang="en-US" dirty="0" smtClean="0"/>
              <a:t>3</a:t>
            </a:r>
            <a:r>
              <a:rPr lang="en-US" dirty="0"/>
              <a:t>. Context loss is more likely: power events, robustness limits easier to hit.</a:t>
            </a:r>
          </a:p>
          <a:p>
            <a:pPr marL="0" indent="0">
              <a:buNone/>
            </a:pPr>
            <a:r>
              <a:rPr lang="en-US" dirty="0"/>
              <a:t>4. Mobile devices are typically </a:t>
            </a:r>
            <a:r>
              <a:rPr lang="en-US" dirty="0" err="1"/>
              <a:t>HighDPI</a:t>
            </a:r>
            <a:r>
              <a:rPr lang="en-US" dirty="0"/>
              <a:t>, so 1:1 pixel rendering is harder to achieve. http://</a:t>
            </a:r>
            <a:r>
              <a:rPr lang="en-US" dirty="0" err="1"/>
              <a:t>www.khronos.org</a:t>
            </a:r>
            <a:r>
              <a:rPr lang="en-US" dirty="0"/>
              <a:t>/</a:t>
            </a:r>
            <a:r>
              <a:rPr lang="en-US" dirty="0" err="1"/>
              <a:t>webgl</a:t>
            </a:r>
            <a:r>
              <a:rPr lang="en-US" dirty="0"/>
              <a:t>/wiki/</a:t>
            </a:r>
            <a:r>
              <a:rPr lang="en-US" dirty="0" err="1"/>
              <a:t>HandlingHighDPI</a:t>
            </a:r>
            <a:r>
              <a:rPr lang="en-US" dirty="0"/>
              <a:t> https://</a:t>
            </a:r>
            <a:r>
              <a:rPr lang="en-US" dirty="0" err="1"/>
              <a:t>www.khronos.org</a:t>
            </a:r>
            <a:r>
              <a:rPr lang="en-US" dirty="0"/>
              <a:t>/</a:t>
            </a:r>
            <a:r>
              <a:rPr lang="en-US" dirty="0" err="1"/>
              <a:t>webgl</a:t>
            </a:r>
            <a:r>
              <a:rPr lang="en-US" dirty="0"/>
              <a:t>/public-mailing-list/archives/1311/</a:t>
            </a:r>
          </a:p>
          <a:p>
            <a:pPr marL="0" indent="0">
              <a:buNone/>
            </a:pPr>
            <a:r>
              <a:rPr lang="en-US" dirty="0"/>
              <a:t>5. Various limitations exposed by </a:t>
            </a:r>
            <a:r>
              <a:rPr lang="en-US" dirty="0" err="1"/>
              <a:t>getParameter</a:t>
            </a:r>
            <a:r>
              <a:rPr lang="en-US" dirty="0"/>
              <a:t>. These apply to some desktop platforms as well, but limitations are much more common on mobile: Texture access from vertex shaders may not be supported at all. Multisampling may not be supported. Depth buffer precision can be lower (16-bit is much more common on old mobile SOCs), and shader variable count limits are tighter.</a:t>
            </a:r>
          </a:p>
          <a:p>
            <a:pPr marL="0" indent="0">
              <a:buNone/>
            </a:pPr>
            <a:r>
              <a:rPr lang="en-US" dirty="0"/>
              <a:t>6. </a:t>
            </a:r>
            <a:r>
              <a:rPr lang="en-US" dirty="0" err="1"/>
              <a:t>GenerateMipmap</a:t>
            </a:r>
            <a:r>
              <a:rPr lang="en-US" dirty="0"/>
              <a:t> for any 32-bit float textures might not be supported, even if </a:t>
            </a:r>
            <a:r>
              <a:rPr lang="en-US" dirty="0" err="1"/>
              <a:t>OES_texture_float_linear</a:t>
            </a:r>
            <a:r>
              <a:rPr lang="en-US" dirty="0"/>
              <a:t> is supported. (On IMG GPUs, see https://</a:t>
            </a:r>
            <a:r>
              <a:rPr lang="en-US" dirty="0" err="1"/>
              <a:t>github.com</a:t>
            </a:r>
            <a:r>
              <a:rPr lang="en-US" dirty="0"/>
              <a:t>/</a:t>
            </a:r>
            <a:r>
              <a:rPr lang="en-US" dirty="0" err="1"/>
              <a:t>KhronosGroup</a:t>
            </a:r>
            <a:r>
              <a:rPr lang="en-US" dirty="0"/>
              <a:t>/WebGL/issues/408 ). </a:t>
            </a:r>
            <a:r>
              <a:rPr lang="en-US" dirty="0" err="1"/>
              <a:t>GenerateMipmap</a:t>
            </a:r>
            <a:r>
              <a:rPr lang="en-US" dirty="0"/>
              <a:t> is not supported for RGB float textures on any ES3 device (see ES3 </a:t>
            </a:r>
            <a:r>
              <a:rPr lang="en-US" dirty="0" err="1"/>
              <a:t>GenerateMipmap</a:t>
            </a:r>
            <a:r>
              <a:rPr lang="en-US" dirty="0"/>
              <a:t> spec).</a:t>
            </a:r>
          </a:p>
          <a:p>
            <a:pPr marL="0" indent="0">
              <a:buNone/>
            </a:pPr>
            <a:endParaRPr lang="en-US" dirty="0"/>
          </a:p>
        </p:txBody>
      </p:sp>
    </p:spTree>
    <p:extLst>
      <p:ext uri="{BB962C8B-B14F-4D97-AF65-F5344CB8AC3E}">
        <p14:creationId xmlns:p14="http://schemas.microsoft.com/office/powerpoint/2010/main" val="901140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Performance differences between mobile and desktop</a:t>
            </a:r>
          </a:p>
        </p:txBody>
      </p:sp>
      <p:sp>
        <p:nvSpPr>
          <p:cNvPr id="3" name="Content Placeholder 2"/>
          <p:cNvSpPr>
            <a:spLocks noGrp="1"/>
          </p:cNvSpPr>
          <p:nvPr>
            <p:ph idx="1"/>
          </p:nvPr>
        </p:nvSpPr>
        <p:spPr>
          <a:xfrm>
            <a:off x="457200" y="1267883"/>
            <a:ext cx="8229600" cy="3394472"/>
          </a:xfrm>
        </p:spPr>
        <p:txBody>
          <a:bodyPr>
            <a:normAutofit fontScale="55000" lnSpcReduction="20000"/>
          </a:bodyPr>
          <a:lstStyle/>
          <a:p>
            <a:pPr marL="0" indent="0">
              <a:buNone/>
            </a:pPr>
            <a:r>
              <a:rPr lang="en-US" dirty="0"/>
              <a:t>1. Memory bandwidth is limited, which will cause one of two things:</a:t>
            </a:r>
          </a:p>
          <a:p>
            <a:pPr marL="0" indent="0">
              <a:buNone/>
            </a:pPr>
            <a:r>
              <a:rPr lang="en-US" dirty="0"/>
              <a:t>1.1. On </a:t>
            </a:r>
            <a:r>
              <a:rPr lang="en-US" dirty="0" err="1"/>
              <a:t>chunker</a:t>
            </a:r>
            <a:r>
              <a:rPr lang="en-US" dirty="0"/>
              <a:t> architectures, which cache a part of the </a:t>
            </a:r>
            <a:r>
              <a:rPr lang="en-US" dirty="0" err="1"/>
              <a:t>framebuffer</a:t>
            </a:r>
            <a:r>
              <a:rPr lang="en-US" dirty="0"/>
              <a:t> in GPU memory, state changes like switching </a:t>
            </a:r>
            <a:r>
              <a:rPr lang="en-US" dirty="0" err="1"/>
              <a:t>framebuffers</a:t>
            </a:r>
            <a:r>
              <a:rPr lang="en-US" dirty="0"/>
              <a:t> can be especially expensive. Avoid state changes.</a:t>
            </a:r>
          </a:p>
          <a:p>
            <a:pPr marL="0" indent="0">
              <a:buNone/>
            </a:pPr>
            <a:r>
              <a:rPr lang="en-US" dirty="0"/>
              <a:t>1.2. On modern, desktop-like SOCs like </a:t>
            </a:r>
            <a:r>
              <a:rPr lang="en-US" dirty="0" err="1"/>
              <a:t>Tegra</a:t>
            </a:r>
            <a:r>
              <a:rPr lang="en-US" dirty="0"/>
              <a:t> K1, </a:t>
            </a:r>
            <a:r>
              <a:rPr lang="en-US" dirty="0" err="1"/>
              <a:t>framebuffer</a:t>
            </a:r>
            <a:r>
              <a:rPr lang="en-US" dirty="0"/>
              <a:t> access is more time-consuming. However, ways to mitigate:</a:t>
            </a:r>
          </a:p>
          <a:p>
            <a:pPr marL="0" indent="0">
              <a:buNone/>
            </a:pPr>
            <a:r>
              <a:rPr lang="en-US" dirty="0"/>
              <a:t>1.2.1. Avoid overdraw.</a:t>
            </a:r>
          </a:p>
          <a:p>
            <a:pPr marL="0" indent="0">
              <a:buNone/>
            </a:pPr>
            <a:r>
              <a:rPr lang="en-US" dirty="0"/>
              <a:t>1.2.2. Do work in shaders instead of issuing multiple draw calls where possible - shaders have plenty of processing power! This trend is only expected to grow stronger in the future.</a:t>
            </a:r>
          </a:p>
          <a:p>
            <a:pPr marL="0" indent="0">
              <a:buNone/>
            </a:pPr>
            <a:r>
              <a:rPr lang="en-US" dirty="0"/>
              <a:t>2. </a:t>
            </a:r>
            <a:r>
              <a:rPr lang="en-US" dirty="0" err="1"/>
              <a:t>Lowp</a:t>
            </a:r>
            <a:r>
              <a:rPr lang="en-US" dirty="0"/>
              <a:t> and </a:t>
            </a:r>
            <a:r>
              <a:rPr lang="en-US" dirty="0" err="1"/>
              <a:t>mediump</a:t>
            </a:r>
            <a:r>
              <a:rPr lang="en-US" dirty="0"/>
              <a:t> shader math might be faster, lower-power than </a:t>
            </a:r>
            <a:r>
              <a:rPr lang="en-US" dirty="0" err="1"/>
              <a:t>highp</a:t>
            </a:r>
            <a:endParaRPr lang="en-US" dirty="0"/>
          </a:p>
          <a:p>
            <a:pPr marL="0" indent="0">
              <a:buNone/>
            </a:pPr>
            <a:r>
              <a:rPr lang="en-US" dirty="0"/>
              <a:t>3. Memory capacity can be limited compared to desktop.</a:t>
            </a:r>
          </a:p>
        </p:txBody>
      </p:sp>
    </p:spTree>
    <p:extLst>
      <p:ext uri="{BB962C8B-B14F-4D97-AF65-F5344CB8AC3E}">
        <p14:creationId xmlns:p14="http://schemas.microsoft.com/office/powerpoint/2010/main" val="901140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not WebGL?</a:t>
            </a:r>
            <a:endParaRPr lang="en-US" sz="3600" dirty="0"/>
          </a:p>
        </p:txBody>
      </p:sp>
      <p:sp>
        <p:nvSpPr>
          <p:cNvPr id="3" name="Content Placeholder 2"/>
          <p:cNvSpPr>
            <a:spLocks noGrp="1"/>
          </p:cNvSpPr>
          <p:nvPr>
            <p:ph idx="1"/>
          </p:nvPr>
        </p:nvSpPr>
        <p:spPr>
          <a:xfrm>
            <a:off x="457200" y="1063229"/>
            <a:ext cx="8686800" cy="3394472"/>
          </a:xfrm>
        </p:spPr>
        <p:txBody>
          <a:bodyPr>
            <a:normAutofit/>
          </a:bodyPr>
          <a:lstStyle/>
          <a:p>
            <a:r>
              <a:rPr lang="en-US" dirty="0" smtClean="0"/>
              <a:t>Students need to learn JavaScript: not an issue</a:t>
            </a:r>
          </a:p>
          <a:p>
            <a:r>
              <a:rPr lang="en-US" dirty="0" smtClean="0"/>
              <a:t>Academic integrity?  not an issue</a:t>
            </a:r>
          </a:p>
          <a:p>
            <a:r>
              <a:rPr lang="en-US" dirty="0" smtClean="0"/>
              <a:t>Initial startup time for first application higher: minor issue</a:t>
            </a:r>
          </a:p>
        </p:txBody>
      </p:sp>
    </p:spTree>
    <p:extLst>
      <p:ext uri="{BB962C8B-B14F-4D97-AF65-F5344CB8AC3E}">
        <p14:creationId xmlns:p14="http://schemas.microsoft.com/office/powerpoint/2010/main" val="210773806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in Teaching</a:t>
            </a:r>
            <a:endParaRPr lang="en-US" dirty="0"/>
          </a:p>
        </p:txBody>
      </p:sp>
      <p:pic>
        <p:nvPicPr>
          <p:cNvPr id="5" name="Picture 4">
            <a:hlinkClick r:id="rId3"/>
          </p:cNvPr>
          <p:cNvPicPr>
            <a:picLocks noChangeAspect="1"/>
          </p:cNvPicPr>
          <p:nvPr/>
        </p:nvPicPr>
        <p:blipFill>
          <a:blip r:embed="rId4"/>
          <a:stretch>
            <a:fillRect/>
          </a:stretch>
        </p:blipFill>
        <p:spPr>
          <a:xfrm>
            <a:off x="1722456" y="1419225"/>
            <a:ext cx="2580603" cy="2914650"/>
          </a:xfrm>
          <a:prstGeom prst="rect">
            <a:avLst/>
          </a:prstGeom>
        </p:spPr>
      </p:pic>
      <p:pic>
        <p:nvPicPr>
          <p:cNvPr id="7" name="Picture 6">
            <a:hlinkClick r:id="rId5"/>
          </p:cNvPr>
          <p:cNvPicPr>
            <a:picLocks noChangeAspect="1"/>
          </p:cNvPicPr>
          <p:nvPr/>
        </p:nvPicPr>
        <p:blipFill>
          <a:blip r:embed="rId6"/>
          <a:stretch>
            <a:fillRect/>
          </a:stretch>
        </p:blipFill>
        <p:spPr>
          <a:xfrm>
            <a:off x="5671640" y="1419225"/>
            <a:ext cx="2476500" cy="1121202"/>
          </a:xfrm>
          <a:prstGeom prst="rect">
            <a:avLst/>
          </a:prstGeom>
        </p:spPr>
      </p:pic>
      <p:sp>
        <p:nvSpPr>
          <p:cNvPr id="3" name="TextBox 2"/>
          <p:cNvSpPr txBox="1"/>
          <p:nvPr/>
        </p:nvSpPr>
        <p:spPr>
          <a:xfrm>
            <a:off x="5671641" y="2540427"/>
            <a:ext cx="2476500" cy="461665"/>
          </a:xfrm>
          <a:prstGeom prst="rect">
            <a:avLst/>
          </a:prstGeom>
          <a:noFill/>
        </p:spPr>
        <p:txBody>
          <a:bodyPr wrap="square" rtlCol="0">
            <a:spAutoFit/>
          </a:bodyPr>
          <a:lstStyle/>
          <a:p>
            <a:r>
              <a:rPr lang="en-US" sz="1200" dirty="0"/>
              <a:t>Interactive 3D </a:t>
            </a:r>
            <a:r>
              <a:rPr lang="en-US" sz="1200" dirty="0" smtClean="0"/>
              <a:t>Graphics Udacity course by Eric Haines</a:t>
            </a:r>
          </a:p>
        </p:txBody>
      </p:sp>
      <p:sp>
        <p:nvSpPr>
          <p:cNvPr id="8" name="TextBox 7"/>
          <p:cNvSpPr txBox="1"/>
          <p:nvPr/>
        </p:nvSpPr>
        <p:spPr>
          <a:xfrm>
            <a:off x="5824041" y="3970056"/>
            <a:ext cx="1925248" cy="276999"/>
          </a:xfrm>
          <a:prstGeom prst="rect">
            <a:avLst/>
          </a:prstGeom>
          <a:noFill/>
        </p:spPr>
        <p:txBody>
          <a:bodyPr wrap="square" rtlCol="0">
            <a:spAutoFit/>
          </a:bodyPr>
          <a:lstStyle/>
          <a:p>
            <a:r>
              <a:rPr lang="en-US" sz="1200" dirty="0" smtClean="0"/>
              <a:t>Intro class now in WebGL</a:t>
            </a:r>
          </a:p>
        </p:txBody>
      </p:sp>
      <p:pic>
        <p:nvPicPr>
          <p:cNvPr id="9" name="Picture 8" descr="S14_LogoV.pdf"/>
          <p:cNvPicPr>
            <a:picLocks noChangeAspect="1"/>
          </p:cNvPicPr>
          <p:nvPr/>
        </p:nvPicPr>
        <p:blipFill>
          <a:blip r:embed="rId7"/>
          <a:stretch>
            <a:fillRect/>
          </a:stretch>
        </p:blipFill>
        <p:spPr>
          <a:xfrm>
            <a:off x="6109397" y="3130676"/>
            <a:ext cx="1264352" cy="948264"/>
          </a:xfrm>
          <a:prstGeom prst="rect">
            <a:avLst/>
          </a:prstGeom>
        </p:spPr>
      </p:pic>
    </p:spTree>
    <p:extLst>
      <p:ext uri="{BB962C8B-B14F-4D97-AF65-F5344CB8AC3E}">
        <p14:creationId xmlns:p14="http://schemas.microsoft.com/office/powerpoint/2010/main" val="21978609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High-Profile WebGL Uses</a:t>
            </a:r>
            <a:endParaRPr lang="en-US" dirty="0"/>
          </a:p>
        </p:txBody>
      </p:sp>
      <p:pic>
        <p:nvPicPr>
          <p:cNvPr id="4" name="Picture 3">
            <a:hlinkClick r:id="rId3"/>
          </p:cNvPr>
          <p:cNvPicPr>
            <a:picLocks noChangeAspect="1"/>
          </p:cNvPicPr>
          <p:nvPr/>
        </p:nvPicPr>
        <p:blipFill>
          <a:blip r:embed="rId4"/>
          <a:stretch>
            <a:fillRect/>
          </a:stretch>
        </p:blipFill>
        <p:spPr>
          <a:xfrm>
            <a:off x="932055" y="1539478"/>
            <a:ext cx="2286134" cy="1403747"/>
          </a:xfrm>
          <a:prstGeom prst="rect">
            <a:avLst/>
          </a:prstGeom>
        </p:spPr>
      </p:pic>
      <p:pic>
        <p:nvPicPr>
          <p:cNvPr id="5" name="Picture 4">
            <a:hlinkClick r:id="rId5"/>
          </p:cNvPr>
          <p:cNvPicPr>
            <a:picLocks noChangeAspect="1"/>
          </p:cNvPicPr>
          <p:nvPr/>
        </p:nvPicPr>
        <p:blipFill>
          <a:blip r:embed="rId6"/>
          <a:stretch>
            <a:fillRect/>
          </a:stretch>
        </p:blipFill>
        <p:spPr>
          <a:xfrm>
            <a:off x="3585154" y="1539478"/>
            <a:ext cx="2306365" cy="1405648"/>
          </a:xfrm>
          <a:prstGeom prst="rect">
            <a:avLst/>
          </a:prstGeom>
        </p:spPr>
      </p:pic>
      <p:pic>
        <p:nvPicPr>
          <p:cNvPr id="6" name="Picture 5">
            <a:hlinkClick r:id="rId7"/>
          </p:cNvPr>
          <p:cNvPicPr>
            <a:picLocks noChangeAspect="1"/>
          </p:cNvPicPr>
          <p:nvPr/>
        </p:nvPicPr>
        <p:blipFill>
          <a:blip r:embed="rId8"/>
          <a:stretch>
            <a:fillRect/>
          </a:stretch>
        </p:blipFill>
        <p:spPr>
          <a:xfrm>
            <a:off x="2384808" y="3450432"/>
            <a:ext cx="2306366" cy="1417955"/>
          </a:xfrm>
          <a:prstGeom prst="rect">
            <a:avLst/>
          </a:prstGeom>
        </p:spPr>
      </p:pic>
      <p:pic>
        <p:nvPicPr>
          <p:cNvPr id="7" name="Picture 6">
            <a:hlinkClick r:id="rId9"/>
          </p:cNvPr>
          <p:cNvPicPr>
            <a:picLocks noChangeAspect="1"/>
          </p:cNvPicPr>
          <p:nvPr/>
        </p:nvPicPr>
        <p:blipFill>
          <a:blip r:embed="rId10"/>
          <a:stretch>
            <a:fillRect/>
          </a:stretch>
        </p:blipFill>
        <p:spPr>
          <a:xfrm>
            <a:off x="6382282" y="1539479"/>
            <a:ext cx="2304518" cy="1411131"/>
          </a:xfrm>
          <a:prstGeom prst="rect">
            <a:avLst/>
          </a:prstGeom>
        </p:spPr>
      </p:pic>
      <p:pic>
        <p:nvPicPr>
          <p:cNvPr id="3" name="Picture 2">
            <a:hlinkClick r:id="rId11"/>
          </p:cNvPr>
          <p:cNvPicPr>
            <a:picLocks noChangeAspect="1"/>
          </p:cNvPicPr>
          <p:nvPr/>
        </p:nvPicPr>
        <p:blipFill>
          <a:blip r:embed="rId12"/>
          <a:stretch>
            <a:fillRect/>
          </a:stretch>
        </p:blipFill>
        <p:spPr>
          <a:xfrm>
            <a:off x="5037574" y="3450432"/>
            <a:ext cx="2321662" cy="1403747"/>
          </a:xfrm>
          <a:prstGeom prst="rect">
            <a:avLst/>
          </a:prstGeom>
        </p:spPr>
      </p:pic>
    </p:spTree>
    <p:extLst>
      <p:ext uri="{BB962C8B-B14F-4D97-AF65-F5344CB8AC3E}">
        <p14:creationId xmlns:p14="http://schemas.microsoft.com/office/powerpoint/2010/main" val="25950031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Approaches</a:t>
            </a:r>
            <a:endParaRPr lang="en-US" dirty="0"/>
          </a:p>
        </p:txBody>
      </p:sp>
      <p:sp>
        <p:nvSpPr>
          <p:cNvPr id="3" name="Content Placeholder 2"/>
          <p:cNvSpPr>
            <a:spLocks noGrp="1"/>
          </p:cNvSpPr>
          <p:nvPr>
            <p:ph idx="1"/>
          </p:nvPr>
        </p:nvSpPr>
        <p:spPr/>
        <p:txBody>
          <a:bodyPr/>
          <a:lstStyle/>
          <a:p>
            <a:r>
              <a:rPr lang="en-US" dirty="0" err="1" smtClean="0"/>
              <a:t>WebGL</a:t>
            </a:r>
            <a:r>
              <a:rPr lang="en-US" dirty="0" smtClean="0"/>
              <a:t> from the beginning</a:t>
            </a:r>
          </a:p>
          <a:p>
            <a:r>
              <a:rPr lang="en-US" dirty="0" smtClean="0"/>
              <a:t>OpenGL then </a:t>
            </a:r>
            <a:r>
              <a:rPr lang="en-US" dirty="0" err="1" smtClean="0"/>
              <a:t>WebGL</a:t>
            </a:r>
            <a:endParaRPr lang="en-US" dirty="0" smtClean="0"/>
          </a:p>
          <a:p>
            <a:pPr lvl="1"/>
            <a:r>
              <a:rPr lang="en-US" dirty="0" smtClean="0"/>
              <a:t>fixed function OpenGL or shader-based OpenGL</a:t>
            </a:r>
          </a:p>
          <a:p>
            <a:r>
              <a:rPr lang="en-US" dirty="0" smtClean="0"/>
              <a:t>Both approaches share some key elements that must be presented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Necessary New Elements</a:t>
            </a:r>
            <a:endParaRPr lang="en-US" dirty="0"/>
          </a:p>
        </p:txBody>
      </p:sp>
      <p:sp>
        <p:nvSpPr>
          <p:cNvPr id="3" name="Content Placeholder 2"/>
          <p:cNvSpPr>
            <a:spLocks noGrp="1"/>
          </p:cNvSpPr>
          <p:nvPr>
            <p:ph idx="1"/>
          </p:nvPr>
        </p:nvSpPr>
        <p:spPr/>
        <p:txBody>
          <a:bodyPr/>
          <a:lstStyle/>
          <a:p>
            <a:r>
              <a:rPr lang="en-US" dirty="0" smtClean="0"/>
              <a:t>JavaScript</a:t>
            </a:r>
          </a:p>
          <a:p>
            <a:r>
              <a:rPr lang="en-US" dirty="0" smtClean="0"/>
              <a:t>HTML</a:t>
            </a:r>
          </a:p>
          <a:p>
            <a:r>
              <a:rPr lang="en-US" dirty="0" smtClean="0"/>
              <a:t>Execution in a browser</a:t>
            </a:r>
          </a:p>
          <a:p>
            <a:r>
              <a:rPr lang="en-US" dirty="0" smtClean="0"/>
              <a:t>Interactivity</a:t>
            </a:r>
            <a:endParaRPr lang="en-US"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14_Preso">
  <a:themeElements>
    <a:clrScheme name="SIG2014">
      <a:dk1>
        <a:srgbClr val="413B36"/>
      </a:dk1>
      <a:lt1>
        <a:sysClr val="window" lastClr="FFFFFF"/>
      </a:lt1>
      <a:dk2>
        <a:srgbClr val="413B36"/>
      </a:dk2>
      <a:lt2>
        <a:srgbClr val="F8F8F8"/>
      </a:lt2>
      <a:accent1>
        <a:srgbClr val="413B36"/>
      </a:accent1>
      <a:accent2>
        <a:srgbClr val="D94E32"/>
      </a:accent2>
      <a:accent3>
        <a:srgbClr val="008F73"/>
      </a:accent3>
      <a:accent4>
        <a:srgbClr val="ACA091"/>
      </a:accent4>
      <a:accent5>
        <a:srgbClr val="5F5F5F"/>
      </a:accent5>
      <a:accent6>
        <a:srgbClr val="4D4D4D"/>
      </a:accent6>
      <a:hlink>
        <a:srgbClr val="D94E32"/>
      </a:hlink>
      <a:folHlink>
        <a:srgbClr val="DC79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2767</TotalTime>
  <Words>3918</Words>
  <Application>Microsoft Macintosh PowerPoint</Application>
  <PresentationFormat>On-screen Show (16:9)</PresentationFormat>
  <Paragraphs>410</Paragraphs>
  <Slides>41</Slides>
  <Notes>41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S14_Preso</vt:lpstr>
      <vt:lpstr>PowerPoint Presentation</vt:lpstr>
      <vt:lpstr>Contents</vt:lpstr>
      <vt:lpstr>What is WebGL?</vt:lpstr>
      <vt:lpstr>Why WebGL and Why Teach with it?</vt:lpstr>
      <vt:lpstr>Why not WebGL?</vt:lpstr>
      <vt:lpstr>WebGL in Teaching</vt:lpstr>
      <vt:lpstr>High-Profile WebGL Uses</vt:lpstr>
      <vt:lpstr>Two Approaches</vt:lpstr>
      <vt:lpstr>Necessary New Elements</vt:lpstr>
      <vt:lpstr>Starting with WebGL  Ed’s course</vt:lpstr>
      <vt:lpstr>Student projects from</vt:lpstr>
      <vt:lpstr>Syllabus</vt:lpstr>
      <vt:lpstr>Basic Decisions</vt:lpstr>
      <vt:lpstr>Project 1: Tessellation and Twist</vt:lpstr>
      <vt:lpstr>Project 2: CAD </vt:lpstr>
      <vt:lpstr>Project 3: 3D Maze</vt:lpstr>
      <vt:lpstr>Term Project: CSG Modeler</vt:lpstr>
      <vt:lpstr>Term Project: Animated Voronoi Diagram</vt:lpstr>
      <vt:lpstr>From OpenGL to WebGL</vt:lpstr>
      <vt:lpstr>From OpenGL to WebGL</vt:lpstr>
      <vt:lpstr>Differences</vt:lpstr>
      <vt:lpstr>Results</vt:lpstr>
      <vt:lpstr>PowerPoint Presentation</vt:lpstr>
      <vt:lpstr>Student projects from</vt:lpstr>
      <vt:lpstr>Ray Marching Distance Fields</vt:lpstr>
      <vt:lpstr>Procedural Infinite City</vt:lpstr>
      <vt:lpstr>Water</vt:lpstr>
      <vt:lpstr>Deferred Shading</vt:lpstr>
      <vt:lpstr>Particle Fluid Simulation</vt:lpstr>
      <vt:lpstr>Tools</vt:lpstr>
      <vt:lpstr>Online Shader Editors</vt:lpstr>
      <vt:lpstr>System Capability Tools</vt:lpstr>
      <vt:lpstr>Web Tracing Framework</vt:lpstr>
      <vt:lpstr>WebGL Tools - Firefox</vt:lpstr>
      <vt:lpstr>WebGL Tools - Chrome</vt:lpstr>
      <vt:lpstr>All WebGL Sessions at SIGGRAPH</vt:lpstr>
      <vt:lpstr>Contact Info</vt:lpstr>
      <vt:lpstr>Bonus: WebGL on Mobile  From Olli Etuaho, NVIDIA </vt:lpstr>
      <vt:lpstr>Qualitative differences between mobile and desktop</vt:lpstr>
      <vt:lpstr>Qualitative differences between mobile and desktop</vt:lpstr>
      <vt:lpstr>Performance differences between mobile and desktop</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Todd Szymanski</dc:creator>
  <cp:lastModifiedBy>AGI</cp:lastModifiedBy>
  <cp:revision>68</cp:revision>
  <cp:lastPrinted>2014-08-08T14:20:11Z</cp:lastPrinted>
  <dcterms:created xsi:type="dcterms:W3CDTF">2014-06-13T14:24:46Z</dcterms:created>
  <dcterms:modified xsi:type="dcterms:W3CDTF">2014-08-08T14:20:18Z</dcterms:modified>
</cp:coreProperties>
</file>